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6858000" cx="12192000"/>
  <p:notesSz cx="6858000" cy="9144000"/>
  <p:embeddedFontLst>
    <p:embeddedFont>
      <p:font typeface="Roboto"/>
      <p:regular r:id="rId33"/>
      <p:bold r:id="rId34"/>
      <p:italic r:id="rId35"/>
      <p:boldItalic r:id="rId3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7" roundtripDataSignature="AMtx7mhq+FFEQGifS+7qcA3sQC2IgkS8v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F992A506-9DE9-445F-A833-4BBD9FBCAFE3}">
  <a:tblStyle styleId="{F992A506-9DE9-445F-A833-4BBD9FBCAFE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Roboto-italic.fntdata"/><Relationship Id="rId12" Type="http://schemas.openxmlformats.org/officeDocument/2006/relationships/slide" Target="slides/slide6.xml"/><Relationship Id="rId34" Type="http://schemas.openxmlformats.org/officeDocument/2006/relationships/font" Target="fonts/Roboto-bold.fntdata"/><Relationship Id="rId15" Type="http://schemas.openxmlformats.org/officeDocument/2006/relationships/slide" Target="slides/slide9.xml"/><Relationship Id="rId37" Type="http://customschemas.google.com/relationships/presentationmetadata" Target="metadata"/><Relationship Id="rId14" Type="http://schemas.openxmlformats.org/officeDocument/2006/relationships/slide" Target="slides/slide8.xml"/><Relationship Id="rId36" Type="http://schemas.openxmlformats.org/officeDocument/2006/relationships/font" Target="fonts/Roboto-boldItalic.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vi-V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3" name="Google Shape;1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1" name="Google Shape;22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0" name="Google Shape;230;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1" name="Google Shape;24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5" name="Google Shape;265;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9" name="Google Shape;27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5" name="Google Shape;31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7" name="Google Shape;337;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5" name="Google Shape;355;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 name="Google Shape;10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 name="Shape 115"/>
        <p:cNvGrpSpPr/>
        <p:nvPr/>
      </p:nvGrpSpPr>
      <p:grpSpPr>
        <a:xfrm>
          <a:off x="0" y="0"/>
          <a:ext cx="0" cy="0"/>
          <a:chOff x="0" y="0"/>
          <a:chExt cx="0" cy="0"/>
        </a:xfrm>
      </p:grpSpPr>
      <p:sp>
        <p:nvSpPr>
          <p:cNvPr id="116" name="Google Shape;116;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 name="Google Shape;117;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 name="Google Shape;13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8"/>
          <p:cNvSpPr txBox="1"/>
          <p:nvPr>
            <p:ph type="ctrTitle"/>
          </p:nvPr>
        </p:nvSpPr>
        <p:spPr>
          <a:xfrm>
            <a:off x="1524000" y="1122362"/>
            <a:ext cx="9144000" cy="2986417"/>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800"/>
              <a:buFont typeface="Arial"/>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8"/>
          <p:cNvSpPr txBox="1"/>
          <p:nvPr>
            <p:ph idx="1" type="subTitle"/>
          </p:nvPr>
        </p:nvSpPr>
        <p:spPr>
          <a:xfrm>
            <a:off x="1524000" y="4190260"/>
            <a:ext cx="9144000" cy="106754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8"/>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8"/>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
        <p:nvSpPr>
          <p:cNvPr id="22" name="Google Shape;22;p28"/>
          <p:cNvSpPr/>
          <p:nvPr/>
        </p:nvSpPr>
        <p:spPr>
          <a:xfrm>
            <a:off x="0" y="-17461"/>
            <a:ext cx="12192000" cy="62114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3" name="Google Shape;23;p28"/>
          <p:cNvPicPr preferRelativeResize="0"/>
          <p:nvPr/>
        </p:nvPicPr>
        <p:blipFill rotWithShape="1">
          <a:blip r:embed="rId2">
            <a:alphaModFix/>
          </a:blip>
          <a:srcRect b="0" l="0" r="0" t="0"/>
          <a:stretch/>
        </p:blipFill>
        <p:spPr>
          <a:xfrm flipH="1">
            <a:off x="0" y="-19041"/>
            <a:ext cx="12200878" cy="695325"/>
          </a:xfrm>
          <a:prstGeom prst="rect">
            <a:avLst/>
          </a:prstGeom>
          <a:noFill/>
          <a:ln>
            <a:noFill/>
          </a:ln>
        </p:spPr>
      </p:pic>
      <p:pic>
        <p:nvPicPr>
          <p:cNvPr id="24" name="Google Shape;24;p28"/>
          <p:cNvPicPr preferRelativeResize="0"/>
          <p:nvPr/>
        </p:nvPicPr>
        <p:blipFill rotWithShape="1">
          <a:blip r:embed="rId3">
            <a:alphaModFix/>
          </a:blip>
          <a:srcRect b="0" l="0" r="0" t="0"/>
          <a:stretch/>
        </p:blipFill>
        <p:spPr>
          <a:xfrm>
            <a:off x="9221476" y="147718"/>
            <a:ext cx="2896235" cy="45596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37"/>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7"/>
          <p:cNvSpPr txBox="1"/>
          <p:nvPr>
            <p:ph idx="1" type="body"/>
          </p:nvPr>
        </p:nvSpPr>
        <p:spPr>
          <a:xfrm rot="5400000">
            <a:off x="3381366" y="-2559382"/>
            <a:ext cx="5375806" cy="120968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37"/>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7"/>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8"/>
          <p:cNvSpPr txBox="1"/>
          <p:nvPr>
            <p:ph type="title"/>
          </p:nvPr>
        </p:nvSpPr>
        <p:spPr>
          <a:xfrm rot="5400000">
            <a:off x="7133433" y="1956594"/>
            <a:ext cx="5811838" cy="262890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8"/>
          <p:cNvSpPr txBox="1"/>
          <p:nvPr>
            <p:ph idx="1" type="body"/>
          </p:nvPr>
        </p:nvSpPr>
        <p:spPr>
          <a:xfrm rot="5400000">
            <a:off x="1799433" y="-596107"/>
            <a:ext cx="5811838" cy="77343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8"/>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8"/>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9"/>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9"/>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9"/>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9"/>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30"/>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30"/>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31"/>
          <p:cNvSpPr txBox="1"/>
          <p:nvPr>
            <p:ph type="title"/>
          </p:nvPr>
        </p:nvSpPr>
        <p:spPr>
          <a:xfrm>
            <a:off x="831850" y="1709740"/>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1"/>
          <p:cNvSpPr txBox="1"/>
          <p:nvPr>
            <p:ph idx="1" type="body"/>
          </p:nvPr>
        </p:nvSpPr>
        <p:spPr>
          <a:xfrm>
            <a:off x="831850" y="4589464"/>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3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32"/>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3"/>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3"/>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3"/>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3"/>
          <p:cNvSpPr txBox="1"/>
          <p:nvPr>
            <p:ph idx="10" type="dt"/>
          </p:nvPr>
        </p:nvSpPr>
        <p:spPr>
          <a:xfrm>
            <a:off x="270029" y="6423557"/>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33"/>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3"/>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4"/>
          <p:cNvSpPr txBox="1"/>
          <p:nvPr>
            <p:ph type="title"/>
          </p:nvPr>
        </p:nvSpPr>
        <p:spPr>
          <a:xfrm>
            <a:off x="1148919" y="862277"/>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4"/>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4"/>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35"/>
          <p:cNvSpPr txBox="1"/>
          <p:nvPr>
            <p:ph type="title"/>
          </p:nvPr>
        </p:nvSpPr>
        <p:spPr>
          <a:xfrm>
            <a:off x="839788" y="457200"/>
            <a:ext cx="393223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5"/>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35"/>
          <p:cNvSpPr txBox="1"/>
          <p:nvPr>
            <p:ph idx="2" type="body"/>
          </p:nvPr>
        </p:nvSpPr>
        <p:spPr>
          <a:xfrm>
            <a:off x="839788" y="2057400"/>
            <a:ext cx="393223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35"/>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5"/>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36"/>
          <p:cNvSpPr txBox="1"/>
          <p:nvPr>
            <p:ph type="title"/>
          </p:nvPr>
        </p:nvSpPr>
        <p:spPr>
          <a:xfrm>
            <a:off x="839788" y="457200"/>
            <a:ext cx="393223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6"/>
          <p:cNvSpPr/>
          <p:nvPr>
            <p:ph idx="2" type="pic"/>
          </p:nvPr>
        </p:nvSpPr>
        <p:spPr>
          <a:xfrm>
            <a:off x="5183188" y="987425"/>
            <a:ext cx="6172200" cy="4873625"/>
          </a:xfrm>
          <a:prstGeom prst="rect">
            <a:avLst/>
          </a:prstGeom>
          <a:noFill/>
          <a:ln>
            <a:noFill/>
          </a:ln>
        </p:spPr>
      </p:sp>
      <p:sp>
        <p:nvSpPr>
          <p:cNvPr id="66" name="Google Shape;66;p36"/>
          <p:cNvSpPr txBox="1"/>
          <p:nvPr>
            <p:ph idx="1" type="body"/>
          </p:nvPr>
        </p:nvSpPr>
        <p:spPr>
          <a:xfrm>
            <a:off x="839788" y="2057400"/>
            <a:ext cx="393223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36"/>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6"/>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0.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7"/>
          <p:cNvPicPr preferRelativeResize="0"/>
          <p:nvPr/>
        </p:nvPicPr>
        <p:blipFill rotWithShape="1">
          <a:blip r:embed="rId1">
            <a:alphaModFix/>
          </a:blip>
          <a:srcRect b="77519" l="0" r="0" t="0"/>
          <a:stretch/>
        </p:blipFill>
        <p:spPr>
          <a:xfrm flipH="1">
            <a:off x="0" y="-19411"/>
            <a:ext cx="12192000" cy="622131"/>
          </a:xfrm>
          <a:prstGeom prst="rect">
            <a:avLst/>
          </a:prstGeom>
          <a:noFill/>
          <a:ln>
            <a:noFill/>
          </a:ln>
        </p:spPr>
      </p:pic>
      <p:pic>
        <p:nvPicPr>
          <p:cNvPr id="11" name="Google Shape;11;p27"/>
          <p:cNvPicPr preferRelativeResize="0"/>
          <p:nvPr/>
        </p:nvPicPr>
        <p:blipFill rotWithShape="1">
          <a:blip r:embed="rId1">
            <a:alphaModFix/>
          </a:blip>
          <a:srcRect b="77519" l="0" r="0" t="0"/>
          <a:stretch/>
        </p:blipFill>
        <p:spPr>
          <a:xfrm>
            <a:off x="0" y="6375400"/>
            <a:ext cx="12192000" cy="482600"/>
          </a:xfrm>
          <a:prstGeom prst="rect">
            <a:avLst/>
          </a:prstGeom>
          <a:noFill/>
          <a:ln>
            <a:noFill/>
          </a:ln>
        </p:spPr>
      </p:pic>
      <p:sp>
        <p:nvSpPr>
          <p:cNvPr id="12" name="Google Shape;12;p27"/>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7"/>
          <p:cNvSpPr txBox="1"/>
          <p:nvPr>
            <p:ph idx="1" type="body"/>
          </p:nvPr>
        </p:nvSpPr>
        <p:spPr>
          <a:xfrm>
            <a:off x="20827" y="801157"/>
            <a:ext cx="12096884" cy="537580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 name="Google Shape;14;p27"/>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7"/>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VN"/>
              <a:t>‹#›</a:t>
            </a:fld>
            <a:endParaRPr/>
          </a:p>
        </p:txBody>
      </p:sp>
      <p:pic>
        <p:nvPicPr>
          <p:cNvPr id="16" name="Google Shape;16;p27"/>
          <p:cNvPicPr preferRelativeResize="0"/>
          <p:nvPr/>
        </p:nvPicPr>
        <p:blipFill rotWithShape="1">
          <a:blip r:embed="rId2">
            <a:alphaModFix/>
          </a:blip>
          <a:srcRect b="0" l="0" r="0" t="0"/>
          <a:stretch/>
        </p:blipFill>
        <p:spPr>
          <a:xfrm>
            <a:off x="9230689" y="108244"/>
            <a:ext cx="2896235" cy="45596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9.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0.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png"/><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jp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2.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3.png"/><Relationship Id="rId4" Type="http://schemas.openxmlformats.org/officeDocument/2006/relationships/image" Target="../media/image35.png"/><Relationship Id="rId5" Type="http://schemas.openxmlformats.org/officeDocument/2006/relationships/image" Target="../media/image3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png"/><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47.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0" Type="http://schemas.openxmlformats.org/officeDocument/2006/relationships/image" Target="../media/image44.png"/><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0.png"/><Relationship Id="rId4" Type="http://schemas.openxmlformats.org/officeDocument/2006/relationships/hyperlink" Target="mailto:tuyensinh@bachkhoa-aptech.edu.vn" TargetMode="External"/><Relationship Id="rId9" Type="http://schemas.openxmlformats.org/officeDocument/2006/relationships/image" Target="../media/image42.png"/><Relationship Id="rId5" Type="http://schemas.openxmlformats.org/officeDocument/2006/relationships/image" Target="../media/image43.png"/><Relationship Id="rId6" Type="http://schemas.openxmlformats.org/officeDocument/2006/relationships/image" Target="../media/image46.png"/><Relationship Id="rId7" Type="http://schemas.openxmlformats.org/officeDocument/2006/relationships/image" Target="../media/image45.png"/><Relationship Id="rId8" Type="http://schemas.openxmlformats.org/officeDocument/2006/relationships/hyperlink" Target="mailto:tuyensinh@bachkhoa-aptech.edu.v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7.png"/><Relationship Id="rId5"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2106706"/>
            <a:ext cx="9144000" cy="250409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Arial"/>
              <a:buNone/>
            </a:pPr>
            <a:r>
              <a:rPr b="1" lang="vi-VN" sz="4000">
                <a:solidFill>
                  <a:schemeClr val="dk1"/>
                </a:solidFill>
              </a:rPr>
              <a:t>Bài </a:t>
            </a:r>
            <a:r>
              <a:rPr b="1" lang="vi-VN" sz="4000"/>
              <a:t>13</a:t>
            </a:r>
            <a:br>
              <a:rPr lang="vi-VN" sz="4000">
                <a:solidFill>
                  <a:schemeClr val="dk1"/>
                </a:solidFill>
              </a:rPr>
            </a:br>
            <a:r>
              <a:rPr lang="vi-VN" sz="4000">
                <a:solidFill>
                  <a:schemeClr val="dk1"/>
                </a:solidFill>
              </a:rPr>
              <a:t>Mảng</a:t>
            </a:r>
            <a:r>
              <a:rPr lang="vi-VN" sz="4000"/>
              <a:t> và</a:t>
            </a:r>
            <a:r>
              <a:rPr lang="vi-VN" sz="4000">
                <a:solidFill>
                  <a:schemeClr val="dk1"/>
                </a:solidFill>
              </a:rPr>
              <a:t> hàm</a:t>
            </a:r>
            <a:endParaRPr sz="4000">
              <a:solidFill>
                <a:schemeClr val="dk1"/>
              </a:solidFill>
            </a:endParaRPr>
          </a:p>
        </p:txBody>
      </p:sp>
      <p:sp>
        <p:nvSpPr>
          <p:cNvPr id="85" name="Google Shape;85;p1"/>
          <p:cNvSpPr txBox="1"/>
          <p:nvPr>
            <p:ph idx="1" type="subTitle"/>
          </p:nvPr>
        </p:nvSpPr>
        <p:spPr>
          <a:xfrm>
            <a:off x="1524000" y="4692284"/>
            <a:ext cx="9144000" cy="106754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
        <p:nvSpPr>
          <p:cNvPr id="86" name="Google Shape;86;p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87" name="Google Shape;87;p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88" name="Google Shape;88;p1"/>
          <p:cNvPicPr preferRelativeResize="0"/>
          <p:nvPr/>
        </p:nvPicPr>
        <p:blipFill rotWithShape="1">
          <a:blip r:embed="rId3">
            <a:alphaModFix/>
          </a:blip>
          <a:srcRect b="0" l="0" r="0" t="0"/>
          <a:stretch/>
        </p:blipFill>
        <p:spPr>
          <a:xfrm>
            <a:off x="651510" y="648927"/>
            <a:ext cx="4300461" cy="19652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0"/>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Phương thức confirm()</a:t>
            </a:r>
            <a:endParaRPr/>
          </a:p>
        </p:txBody>
      </p:sp>
      <p:sp>
        <p:nvSpPr>
          <p:cNvPr id="186" name="Google Shape;186;p10"/>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Phương thức confirm() hiển thị một hộp thoại với một thông báo được chỉ định, cùng với nút OK và nút Hủy.</a:t>
            </a:r>
            <a:endParaRPr/>
          </a:p>
          <a:p>
            <a:pPr indent="-228600" lvl="0" marL="228600" rtl="0" algn="l">
              <a:lnSpc>
                <a:spcPct val="90000"/>
              </a:lnSpc>
              <a:spcBef>
                <a:spcPts val="1000"/>
              </a:spcBef>
              <a:spcAft>
                <a:spcPts val="0"/>
              </a:spcAft>
              <a:buClr>
                <a:schemeClr val="dk1"/>
              </a:buClr>
              <a:buSzPts val="2400"/>
              <a:buChar char="•"/>
            </a:pPr>
            <a:r>
              <a:rPr lang="vi-VN"/>
              <a:t>Nó thường được sử dụng để người dùng xác minh hoặc chấp nhận điều gì đó.</a:t>
            </a:r>
            <a:endParaRPr/>
          </a:p>
          <a:p>
            <a:pPr indent="-228600" lvl="0" marL="228600" rtl="0" algn="l">
              <a:lnSpc>
                <a:spcPct val="90000"/>
              </a:lnSpc>
              <a:spcBef>
                <a:spcPts val="1000"/>
              </a:spcBef>
              <a:spcAft>
                <a:spcPts val="0"/>
              </a:spcAft>
              <a:buClr>
                <a:schemeClr val="dk1"/>
              </a:buClr>
              <a:buSzPts val="2400"/>
              <a:buChar char="•"/>
            </a:pPr>
            <a:r>
              <a:rPr lang="vi-VN"/>
              <a:t>Phương thức confirm() trả về true nếu người dùng nhấp vào "OK" và false nếu ngược lại.</a:t>
            </a:r>
            <a:endParaRPr/>
          </a:p>
        </p:txBody>
      </p:sp>
      <p:sp>
        <p:nvSpPr>
          <p:cNvPr id="187" name="Google Shape;187;p10"/>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88" name="Google Shape;188;p10"/>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89" name="Google Shape;189;p10"/>
          <p:cNvPicPr preferRelativeResize="0"/>
          <p:nvPr/>
        </p:nvPicPr>
        <p:blipFill rotWithShape="1">
          <a:blip r:embed="rId3">
            <a:alphaModFix/>
          </a:blip>
          <a:srcRect b="0" l="0" r="0" t="0"/>
          <a:stretch/>
        </p:blipFill>
        <p:spPr>
          <a:xfrm>
            <a:off x="990474" y="3859507"/>
            <a:ext cx="5632210" cy="993047"/>
          </a:xfrm>
          <a:prstGeom prst="rect">
            <a:avLst/>
          </a:prstGeom>
          <a:noFill/>
          <a:ln>
            <a:noFill/>
          </a:ln>
        </p:spPr>
      </p:pic>
      <p:pic>
        <p:nvPicPr>
          <p:cNvPr id="190" name="Google Shape;190;p10"/>
          <p:cNvPicPr preferRelativeResize="0"/>
          <p:nvPr/>
        </p:nvPicPr>
        <p:blipFill rotWithShape="1">
          <a:blip r:embed="rId4">
            <a:alphaModFix/>
          </a:blip>
          <a:srcRect b="0" l="0" r="0" t="0"/>
          <a:stretch/>
        </p:blipFill>
        <p:spPr>
          <a:xfrm>
            <a:off x="7715823" y="3143156"/>
            <a:ext cx="2766300" cy="21718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11"/>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Phương thức setTimeout()</a:t>
            </a:r>
            <a:endParaRPr/>
          </a:p>
        </p:txBody>
      </p:sp>
      <p:sp>
        <p:nvSpPr>
          <p:cNvPr id="196" name="Google Shape;196;p11"/>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Phương thức setTimeout() gọi một hàm hoặc thực thi một biểu thức sau một số mili giây được chỉ định.</a:t>
            </a:r>
            <a:endParaRPr/>
          </a:p>
          <a:p>
            <a:pPr indent="-228600" lvl="0" marL="228600" rtl="0" algn="l">
              <a:lnSpc>
                <a:spcPct val="90000"/>
              </a:lnSpc>
              <a:spcBef>
                <a:spcPts val="1000"/>
              </a:spcBef>
              <a:spcAft>
                <a:spcPts val="0"/>
              </a:spcAft>
              <a:buClr>
                <a:schemeClr val="dk1"/>
              </a:buClr>
              <a:buSzPts val="2400"/>
              <a:buChar char="•"/>
            </a:pPr>
            <a:r>
              <a:rPr lang="vi-VN"/>
              <a:t>1000 ms = 1 giây.</a:t>
            </a:r>
            <a:endParaRPr/>
          </a:p>
          <a:p>
            <a:pPr indent="-228600" lvl="0" marL="228600" rtl="0" algn="l">
              <a:lnSpc>
                <a:spcPct val="90000"/>
              </a:lnSpc>
              <a:spcBef>
                <a:spcPts val="1000"/>
              </a:spcBef>
              <a:spcAft>
                <a:spcPts val="0"/>
              </a:spcAft>
              <a:buClr>
                <a:schemeClr val="dk1"/>
              </a:buClr>
              <a:buSzPts val="2400"/>
              <a:buChar char="•"/>
            </a:pPr>
            <a:r>
              <a:rPr lang="vi-VN"/>
              <a:t>Hàm chỉ được thực thi một lần.</a:t>
            </a:r>
            <a:endParaRPr/>
          </a:p>
          <a:p>
            <a:pPr indent="-228600" lvl="0" marL="228600" rtl="0" algn="l">
              <a:lnSpc>
                <a:spcPct val="90000"/>
              </a:lnSpc>
              <a:spcBef>
                <a:spcPts val="1000"/>
              </a:spcBef>
              <a:spcAft>
                <a:spcPts val="0"/>
              </a:spcAft>
              <a:buClr>
                <a:schemeClr val="dk1"/>
              </a:buClr>
              <a:buSzPts val="2400"/>
              <a:buChar char="•"/>
            </a:pPr>
            <a:r>
              <a:rPr lang="vi-VN"/>
              <a:t>Sử dụng phương thức clearTimeout() để ngăn không cho hàm setTimeout() thực thi.</a:t>
            </a:r>
            <a:endParaRPr/>
          </a:p>
        </p:txBody>
      </p:sp>
      <p:sp>
        <p:nvSpPr>
          <p:cNvPr id="197" name="Google Shape;197;p1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98" name="Google Shape;198;p1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99" name="Google Shape;199;p11"/>
          <p:cNvPicPr preferRelativeResize="0"/>
          <p:nvPr/>
        </p:nvPicPr>
        <p:blipFill rotWithShape="1">
          <a:blip r:embed="rId3">
            <a:alphaModFix/>
          </a:blip>
          <a:srcRect b="0" l="0" r="0" t="0"/>
          <a:stretch/>
        </p:blipFill>
        <p:spPr>
          <a:xfrm>
            <a:off x="2686925" y="3429000"/>
            <a:ext cx="6818150" cy="16528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12"/>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Phương thức setInterval()</a:t>
            </a:r>
            <a:endParaRPr/>
          </a:p>
        </p:txBody>
      </p:sp>
      <p:sp>
        <p:nvSpPr>
          <p:cNvPr id="205" name="Google Shape;205;p12"/>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Phương thức setInterval() sẽ tiếp tục gọi hàm cho đến khi gọi hàm clearInterval() hoặc cửa sổ bị đóng.</a:t>
            </a:r>
            <a:endParaRPr/>
          </a:p>
          <a:p>
            <a:pPr indent="-228600" lvl="0" marL="228600" rtl="0" algn="l">
              <a:lnSpc>
                <a:spcPct val="90000"/>
              </a:lnSpc>
              <a:spcBef>
                <a:spcPts val="1000"/>
              </a:spcBef>
              <a:spcAft>
                <a:spcPts val="0"/>
              </a:spcAft>
              <a:buClr>
                <a:schemeClr val="dk1"/>
              </a:buClr>
              <a:buSzPts val="2400"/>
              <a:buChar char="•"/>
            </a:pPr>
            <a:r>
              <a:rPr lang="vi-VN"/>
              <a:t>Giá trị được trả về bởi setInterval() được sử dụng làm tham số cho phương thức clearInterval().</a:t>
            </a:r>
            <a:endParaRPr/>
          </a:p>
        </p:txBody>
      </p:sp>
      <p:sp>
        <p:nvSpPr>
          <p:cNvPr id="206" name="Google Shape;206;p1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07" name="Google Shape;207;p1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08" name="Google Shape;208;p12"/>
          <p:cNvPicPr preferRelativeResize="0"/>
          <p:nvPr/>
        </p:nvPicPr>
        <p:blipFill rotWithShape="1">
          <a:blip r:embed="rId3">
            <a:alphaModFix/>
          </a:blip>
          <a:srcRect b="0" l="0" r="0" t="0"/>
          <a:stretch/>
        </p:blipFill>
        <p:spPr>
          <a:xfrm>
            <a:off x="2246013" y="3144236"/>
            <a:ext cx="7646511" cy="190574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13"/>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Phương thức prompt()</a:t>
            </a:r>
            <a:endParaRPr/>
          </a:p>
        </p:txBody>
      </p:sp>
      <p:sp>
        <p:nvSpPr>
          <p:cNvPr id="214" name="Google Shape;214;p13"/>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Phương thức prompt() hiển thị một hộp thoại nhắc người truy cập nhập liệu.</a:t>
            </a:r>
            <a:endParaRPr/>
          </a:p>
          <a:p>
            <a:pPr indent="-228600" lvl="0" marL="228600" rtl="0" algn="l">
              <a:lnSpc>
                <a:spcPct val="90000"/>
              </a:lnSpc>
              <a:spcBef>
                <a:spcPts val="1000"/>
              </a:spcBef>
              <a:spcAft>
                <a:spcPts val="0"/>
              </a:spcAft>
              <a:buClr>
                <a:schemeClr val="dk1"/>
              </a:buClr>
              <a:buSzPts val="2400"/>
              <a:buChar char="•"/>
            </a:pPr>
            <a:r>
              <a:rPr lang="vi-VN"/>
              <a:t>Hộp nhắc thường được sử dụng nếu bạn muốn người dùng nhập giá trị trước khi nhập trang.</a:t>
            </a:r>
            <a:endParaRPr/>
          </a:p>
          <a:p>
            <a:pPr indent="-228600" lvl="0" marL="228600" rtl="0" algn="l">
              <a:lnSpc>
                <a:spcPct val="90000"/>
              </a:lnSpc>
              <a:spcBef>
                <a:spcPts val="1000"/>
              </a:spcBef>
              <a:spcAft>
                <a:spcPts val="0"/>
              </a:spcAft>
              <a:buClr>
                <a:schemeClr val="dk1"/>
              </a:buClr>
              <a:buSzPts val="2400"/>
              <a:buChar char="•"/>
            </a:pPr>
            <a:r>
              <a:rPr lang="vi-VN"/>
              <a:t>Phương thức prompt() trả về giá trị đầu vào nếu người dùng nhấp vào "OK". Nếu người dùng nhấp vào "hủy bỏ" thì phương thức này sẽ trả về null.</a:t>
            </a:r>
            <a:endParaRPr/>
          </a:p>
          <a:p>
            <a:pPr indent="-228600" lvl="0" marL="228600" rtl="0" algn="l">
              <a:lnSpc>
                <a:spcPct val="90000"/>
              </a:lnSpc>
              <a:spcBef>
                <a:spcPts val="1000"/>
              </a:spcBef>
              <a:spcAft>
                <a:spcPts val="0"/>
              </a:spcAft>
              <a:buClr>
                <a:schemeClr val="dk1"/>
              </a:buClr>
              <a:buSzPts val="2400"/>
              <a:buChar char="•"/>
            </a:pPr>
            <a:r>
              <a:rPr lang="vi-VN"/>
              <a:t>Lưu ý: Khi hộp nhắc bật lên, người dùng sẽ phải nhấp vào "OK" hoặc "Hủy" để tiếp tục sau khi nhập giá trị đầu vào.</a:t>
            </a:r>
            <a:endParaRPr/>
          </a:p>
        </p:txBody>
      </p:sp>
      <p:sp>
        <p:nvSpPr>
          <p:cNvPr id="215" name="Google Shape;215;p13"/>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16" name="Google Shape;216;p13"/>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17" name="Google Shape;217;p13"/>
          <p:cNvPicPr preferRelativeResize="0"/>
          <p:nvPr/>
        </p:nvPicPr>
        <p:blipFill rotWithShape="1">
          <a:blip r:embed="rId3">
            <a:alphaModFix/>
          </a:blip>
          <a:srcRect b="0" l="0" r="0" t="0"/>
          <a:stretch/>
        </p:blipFill>
        <p:spPr>
          <a:xfrm>
            <a:off x="2663720" y="3568970"/>
            <a:ext cx="7354173" cy="932431"/>
          </a:xfrm>
          <a:prstGeom prst="rect">
            <a:avLst/>
          </a:prstGeom>
          <a:noFill/>
          <a:ln>
            <a:noFill/>
          </a:ln>
        </p:spPr>
      </p:pic>
      <p:pic>
        <p:nvPicPr>
          <p:cNvPr id="218" name="Google Shape;218;p13"/>
          <p:cNvPicPr preferRelativeResize="0"/>
          <p:nvPr/>
        </p:nvPicPr>
        <p:blipFill rotWithShape="1">
          <a:blip r:embed="rId4">
            <a:alphaModFix/>
          </a:blip>
          <a:srcRect b="0" l="0" r="0" t="0"/>
          <a:stretch/>
        </p:blipFill>
        <p:spPr>
          <a:xfrm>
            <a:off x="4054586" y="4557081"/>
            <a:ext cx="5265876" cy="163844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14"/>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Phương thức parseInt()</a:t>
            </a:r>
            <a:endParaRPr/>
          </a:p>
        </p:txBody>
      </p:sp>
      <p:sp>
        <p:nvSpPr>
          <p:cNvPr id="224" name="Google Shape;224;p14"/>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Phương thức parseInt() phân tích cú pháp một chuỗi và trả về một số nguyên.</a:t>
            </a:r>
            <a:endParaRPr/>
          </a:p>
          <a:p>
            <a:pPr indent="-228600" lvl="0" marL="228600" rtl="0" algn="l">
              <a:lnSpc>
                <a:spcPct val="90000"/>
              </a:lnSpc>
              <a:spcBef>
                <a:spcPts val="1000"/>
              </a:spcBef>
              <a:spcAft>
                <a:spcPts val="0"/>
              </a:spcAft>
              <a:buClr>
                <a:schemeClr val="dk1"/>
              </a:buClr>
              <a:buSzPts val="2400"/>
              <a:buChar char="•"/>
            </a:pPr>
            <a:r>
              <a:rPr b="1" lang="vi-VN"/>
              <a:t>Lưu ý: </a:t>
            </a:r>
            <a:r>
              <a:rPr lang="vi-VN"/>
              <a:t>Nếu ký tự đầu tiên không thể chuyển đổi thành số, thì hàm parseInt() trả về NaN.</a:t>
            </a:r>
            <a:endParaRPr/>
          </a:p>
        </p:txBody>
      </p:sp>
      <p:sp>
        <p:nvSpPr>
          <p:cNvPr id="225" name="Google Shape;225;p14"/>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26" name="Google Shape;226;p14"/>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27" name="Google Shape;227;p14"/>
          <p:cNvPicPr preferRelativeResize="0"/>
          <p:nvPr/>
        </p:nvPicPr>
        <p:blipFill rotWithShape="1">
          <a:blip r:embed="rId3">
            <a:alphaModFix/>
          </a:blip>
          <a:srcRect b="0" l="0" r="0" t="0"/>
          <a:stretch/>
        </p:blipFill>
        <p:spPr>
          <a:xfrm>
            <a:off x="2985523" y="2036619"/>
            <a:ext cx="5671973" cy="370277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15"/>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Xây dựng và sử dụng hàm trong javascript</a:t>
            </a:r>
            <a:endParaRPr/>
          </a:p>
        </p:txBody>
      </p:sp>
      <p:sp>
        <p:nvSpPr>
          <p:cNvPr id="233" name="Google Shape;233;p15"/>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34" name="Google Shape;234;p15"/>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35" name="Google Shape;235;p15"/>
          <p:cNvSpPr txBox="1"/>
          <p:nvPr>
            <p:ph idx="1" type="body"/>
          </p:nvPr>
        </p:nvSpPr>
        <p:spPr>
          <a:xfrm>
            <a:off x="20827" y="692458"/>
            <a:ext cx="12096884" cy="53266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Người dùng có thể định nghĩa hàm thông qua cú pháp sau</a:t>
            </a:r>
            <a:endParaRPr/>
          </a:p>
        </p:txBody>
      </p:sp>
      <p:pic>
        <p:nvPicPr>
          <p:cNvPr id="236" name="Google Shape;236;p15"/>
          <p:cNvPicPr preferRelativeResize="0"/>
          <p:nvPr/>
        </p:nvPicPr>
        <p:blipFill rotWithShape="1">
          <a:blip r:embed="rId3">
            <a:alphaModFix/>
          </a:blip>
          <a:srcRect b="0" l="0" r="0" t="0"/>
          <a:stretch/>
        </p:blipFill>
        <p:spPr>
          <a:xfrm>
            <a:off x="367857" y="1353369"/>
            <a:ext cx="6218459" cy="1447925"/>
          </a:xfrm>
          <a:prstGeom prst="rect">
            <a:avLst/>
          </a:prstGeom>
          <a:noFill/>
          <a:ln>
            <a:noFill/>
          </a:ln>
        </p:spPr>
      </p:pic>
      <p:sp>
        <p:nvSpPr>
          <p:cNvPr id="237" name="Google Shape;237;p15"/>
          <p:cNvSpPr txBox="1"/>
          <p:nvPr/>
        </p:nvSpPr>
        <p:spPr>
          <a:xfrm>
            <a:off x="367857" y="3042888"/>
            <a:ext cx="6156664"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vi-VN" sz="1800" u="none" cap="none" strike="noStrike">
                <a:solidFill>
                  <a:schemeClr val="dk1"/>
                </a:solidFill>
                <a:latin typeface="Calibri"/>
                <a:ea typeface="Calibri"/>
                <a:cs typeface="Calibri"/>
                <a:sym typeface="Calibri"/>
              </a:rPr>
              <a:t>function: </a:t>
            </a:r>
            <a:r>
              <a:rPr b="0" i="0" lang="vi-VN" sz="1800" u="none" cap="none" strike="noStrike">
                <a:solidFill>
                  <a:schemeClr val="dk1"/>
                </a:solidFill>
                <a:latin typeface="Calibri"/>
                <a:ea typeface="Calibri"/>
                <a:cs typeface="Calibri"/>
                <a:sym typeface="Calibri"/>
              </a:rPr>
              <a:t>là từ khóa của javascript nên bắt buộc phải như vậy</a:t>
            </a:r>
            <a:endParaRPr/>
          </a:p>
          <a:p>
            <a:pPr indent="0" lvl="0" marL="0" marR="0" rtl="0" algn="l">
              <a:spcBef>
                <a:spcPts val="0"/>
              </a:spcBef>
              <a:spcAft>
                <a:spcPts val="0"/>
              </a:spcAft>
              <a:buNone/>
            </a:pPr>
            <a:r>
              <a:rPr b="1" lang="vi-VN" sz="1800">
                <a:solidFill>
                  <a:schemeClr val="dk1"/>
                </a:solidFill>
                <a:latin typeface="Calibri"/>
                <a:ea typeface="Calibri"/>
                <a:cs typeface="Calibri"/>
                <a:sym typeface="Calibri"/>
              </a:rPr>
              <a:t>name_of_function</a:t>
            </a:r>
            <a:r>
              <a:rPr lang="vi-VN" sz="1800">
                <a:solidFill>
                  <a:schemeClr val="dk1"/>
                </a:solidFill>
                <a:latin typeface="Calibri"/>
                <a:ea typeface="Calibri"/>
                <a:cs typeface="Calibri"/>
                <a:sym typeface="Calibri"/>
              </a:rPr>
              <a:t>: là tên của hàm, thông thường chúng ta tạo những tên có ý nghĩa như find_max, find_min, ...</a:t>
            </a:r>
            <a:endParaRPr/>
          </a:p>
          <a:p>
            <a:pPr indent="0" lvl="0" marL="0" marR="0" rtl="0" algn="l">
              <a:spcBef>
                <a:spcPts val="0"/>
              </a:spcBef>
              <a:spcAft>
                <a:spcPts val="0"/>
              </a:spcAft>
              <a:buNone/>
            </a:pPr>
            <a:r>
              <a:rPr b="1" lang="vi-VN" sz="1800">
                <a:solidFill>
                  <a:schemeClr val="dk1"/>
                </a:solidFill>
                <a:latin typeface="Calibri"/>
                <a:ea typeface="Calibri"/>
                <a:cs typeface="Calibri"/>
                <a:sym typeface="Calibri"/>
              </a:rPr>
              <a:t>var1, var2 var3, </a:t>
            </a:r>
            <a:r>
              <a:rPr lang="vi-VN" sz="1800">
                <a:solidFill>
                  <a:schemeClr val="dk1"/>
                </a:solidFill>
                <a:latin typeface="Calibri"/>
                <a:ea typeface="Calibri"/>
                <a:cs typeface="Calibri"/>
                <a:sym typeface="Calibri"/>
              </a:rPr>
              <a:t>... là các tham số truyền vào hàm. Ví dụ viết hàm kiểm tra số chẵn hay lẽ thì ta sẽ có một tham số đó là số cần kiểm tra. Đương nhiên bạn có thể tạo một hàm không có tham số.</a:t>
            </a:r>
            <a:endParaRPr/>
          </a:p>
        </p:txBody>
      </p:sp>
      <p:pic>
        <p:nvPicPr>
          <p:cNvPr id="238" name="Google Shape;238;p15"/>
          <p:cNvPicPr preferRelativeResize="0"/>
          <p:nvPr/>
        </p:nvPicPr>
        <p:blipFill rotWithShape="1">
          <a:blip r:embed="rId4">
            <a:alphaModFix/>
          </a:blip>
          <a:srcRect b="0" l="0" r="0" t="0"/>
          <a:stretch/>
        </p:blipFill>
        <p:spPr>
          <a:xfrm>
            <a:off x="7030748" y="1396089"/>
            <a:ext cx="4793395" cy="3955123"/>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16"/>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Hàm có return và không có return</a:t>
            </a:r>
            <a:endParaRPr/>
          </a:p>
        </p:txBody>
      </p:sp>
      <p:sp>
        <p:nvSpPr>
          <p:cNvPr id="244" name="Google Shape;244;p16"/>
          <p:cNvSpPr txBox="1"/>
          <p:nvPr>
            <p:ph idx="1" type="body"/>
          </p:nvPr>
        </p:nvSpPr>
        <p:spPr>
          <a:xfrm>
            <a:off x="20827" y="692458"/>
            <a:ext cx="12096884" cy="149144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Hàm có từ khóa return là hàm trả về giá trị, khi sử dụng hàm có return cần có một biến để lưu giá trị trả về của hàm</a:t>
            </a:r>
            <a:endParaRPr/>
          </a:p>
          <a:p>
            <a:pPr indent="-228600" lvl="0" marL="228600" rtl="0" algn="l">
              <a:lnSpc>
                <a:spcPct val="90000"/>
              </a:lnSpc>
              <a:spcBef>
                <a:spcPts val="1000"/>
              </a:spcBef>
              <a:spcAft>
                <a:spcPts val="0"/>
              </a:spcAft>
              <a:buClr>
                <a:schemeClr val="dk1"/>
              </a:buClr>
              <a:buSzPts val="2400"/>
              <a:buChar char="•"/>
            </a:pPr>
            <a:r>
              <a:rPr lang="vi-VN"/>
              <a:t>Mỗi hàm chỉ có 1 từ khóa return và đặt cuối cùng	</a:t>
            </a:r>
            <a:endParaRPr/>
          </a:p>
        </p:txBody>
      </p:sp>
      <p:sp>
        <p:nvSpPr>
          <p:cNvPr id="245" name="Google Shape;245;p16"/>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46" name="Google Shape;246;p16"/>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47" name="Google Shape;247;p16"/>
          <p:cNvPicPr preferRelativeResize="0"/>
          <p:nvPr/>
        </p:nvPicPr>
        <p:blipFill rotWithShape="1">
          <a:blip r:embed="rId3">
            <a:alphaModFix/>
          </a:blip>
          <a:srcRect b="0" l="0" r="0" t="0"/>
          <a:stretch/>
        </p:blipFill>
        <p:spPr>
          <a:xfrm>
            <a:off x="988382" y="2183907"/>
            <a:ext cx="4168501" cy="3856054"/>
          </a:xfrm>
          <a:prstGeom prst="rect">
            <a:avLst/>
          </a:prstGeom>
          <a:noFill/>
          <a:ln>
            <a:noFill/>
          </a:ln>
        </p:spPr>
      </p:pic>
      <p:pic>
        <p:nvPicPr>
          <p:cNvPr id="248" name="Google Shape;248;p16"/>
          <p:cNvPicPr preferRelativeResize="0"/>
          <p:nvPr/>
        </p:nvPicPr>
        <p:blipFill rotWithShape="1">
          <a:blip r:embed="rId4">
            <a:alphaModFix/>
          </a:blip>
          <a:srcRect b="0" l="0" r="0" t="0"/>
          <a:stretch/>
        </p:blipFill>
        <p:spPr>
          <a:xfrm>
            <a:off x="7035118" y="2312157"/>
            <a:ext cx="3961260" cy="34906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7"/>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Các cách truyền tham số 1-2</a:t>
            </a:r>
            <a:endParaRPr/>
          </a:p>
        </p:txBody>
      </p:sp>
      <p:grpSp>
        <p:nvGrpSpPr>
          <p:cNvPr id="254" name="Google Shape;254;p17"/>
          <p:cNvGrpSpPr/>
          <p:nvPr/>
        </p:nvGrpSpPr>
        <p:grpSpPr>
          <a:xfrm>
            <a:off x="20827" y="697579"/>
            <a:ext cx="12096884" cy="1420740"/>
            <a:chOff x="0" y="5120"/>
            <a:chExt cx="12096884" cy="1420740"/>
          </a:xfrm>
        </p:grpSpPr>
        <p:sp>
          <p:nvSpPr>
            <p:cNvPr id="255" name="Google Shape;255;p17"/>
            <p:cNvSpPr/>
            <p:nvPr/>
          </p:nvSpPr>
          <p:spPr>
            <a:xfrm>
              <a:off x="0" y="5120"/>
              <a:ext cx="12096884" cy="68445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7"/>
            <p:cNvSpPr txBox="1"/>
            <p:nvPr/>
          </p:nvSpPr>
          <p:spPr>
            <a:xfrm>
              <a:off x="33412" y="38532"/>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lang="vi-VN" sz="1800">
                  <a:solidFill>
                    <a:schemeClr val="lt1"/>
                  </a:solidFill>
                  <a:latin typeface="Calibri"/>
                  <a:ea typeface="Calibri"/>
                  <a:cs typeface="Calibri"/>
                  <a:sym typeface="Calibri"/>
                </a:rPr>
                <a:t>Có hai cách truyền đối số cho hàm cụ thể là, truyền giá trị và truyền đối tượng.</a:t>
              </a:r>
              <a:endParaRPr/>
            </a:p>
          </p:txBody>
        </p:sp>
        <p:sp>
          <p:nvSpPr>
            <p:cNvPr id="257" name="Google Shape;257;p17"/>
            <p:cNvSpPr/>
            <p:nvPr/>
          </p:nvSpPr>
          <p:spPr>
            <a:xfrm>
              <a:off x="0" y="741410"/>
              <a:ext cx="12096884" cy="684450"/>
            </a:xfrm>
            <a:prstGeom prst="roundRect">
              <a:avLst>
                <a:gd fmla="val 16667" name="adj"/>
              </a:avLst>
            </a:prstGeom>
            <a:solidFill>
              <a:srgbClr val="A4A4A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7"/>
            <p:cNvSpPr txBox="1"/>
            <p:nvPr/>
          </p:nvSpPr>
          <p:spPr>
            <a:xfrm>
              <a:off x="33412" y="774822"/>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1" lang="vi-VN" sz="1800">
                  <a:solidFill>
                    <a:schemeClr val="lt1"/>
                  </a:solidFill>
                  <a:latin typeface="Calibri"/>
                  <a:ea typeface="Calibri"/>
                  <a:cs typeface="Calibri"/>
                  <a:sym typeface="Calibri"/>
                </a:rPr>
                <a:t>Truyền giá trị </a:t>
              </a:r>
              <a:r>
                <a:rPr lang="vi-VN" sz="1800">
                  <a:solidFill>
                    <a:schemeClr val="lt1"/>
                  </a:solidFill>
                  <a:latin typeface="Calibri"/>
                  <a:ea typeface="Calibri"/>
                  <a:cs typeface="Calibri"/>
                  <a:sym typeface="Calibri"/>
                </a:rPr>
                <a:t>- Giá trị đó sẽ được copy vào biến cục bộ (mới) của hàm. Do đó, dù cho bên trong hàm làm thay đổi giá trị của đối số thì giá trị ban đầu của tham số cũng không bị thay đổi..</a:t>
              </a:r>
              <a:endParaRPr/>
            </a:p>
          </p:txBody>
        </p:sp>
      </p:grpSp>
      <p:sp>
        <p:nvSpPr>
          <p:cNvPr id="259" name="Google Shape;259;p17"/>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60" name="Google Shape;260;p17"/>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61" name="Google Shape;261;p17"/>
          <p:cNvSpPr/>
          <p:nvPr/>
        </p:nvSpPr>
        <p:spPr>
          <a:xfrm>
            <a:off x="264714" y="2659399"/>
            <a:ext cx="7620845" cy="2524020"/>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62" name="Google Shape;262;p17"/>
          <p:cNvPicPr preferRelativeResize="0"/>
          <p:nvPr/>
        </p:nvPicPr>
        <p:blipFill rotWithShape="1">
          <a:blip r:embed="rId4">
            <a:alphaModFix/>
          </a:blip>
          <a:srcRect b="0" l="0" r="0" t="0"/>
          <a:stretch/>
        </p:blipFill>
        <p:spPr>
          <a:xfrm>
            <a:off x="8116864" y="2633906"/>
            <a:ext cx="4000847" cy="242337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18"/>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Các cách truyền tham số 2-2</a:t>
            </a:r>
            <a:endParaRPr/>
          </a:p>
        </p:txBody>
      </p:sp>
      <p:grpSp>
        <p:nvGrpSpPr>
          <p:cNvPr id="268" name="Google Shape;268;p18"/>
          <p:cNvGrpSpPr/>
          <p:nvPr/>
        </p:nvGrpSpPr>
        <p:grpSpPr>
          <a:xfrm>
            <a:off x="20827" y="692457"/>
            <a:ext cx="12096884" cy="1911260"/>
            <a:chOff x="0" y="0"/>
            <a:chExt cx="12096884" cy="1911260"/>
          </a:xfrm>
        </p:grpSpPr>
        <p:sp>
          <p:nvSpPr>
            <p:cNvPr id="269" name="Google Shape;269;p18"/>
            <p:cNvSpPr/>
            <p:nvPr/>
          </p:nvSpPr>
          <p:spPr>
            <a:xfrm>
              <a:off x="0" y="0"/>
              <a:ext cx="12096884" cy="516693"/>
            </a:xfrm>
            <a:prstGeom prst="roundRect">
              <a:avLst>
                <a:gd fmla="val 16667"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8"/>
            <p:cNvSpPr txBox="1"/>
            <p:nvPr/>
          </p:nvSpPr>
          <p:spPr>
            <a:xfrm>
              <a:off x="25223" y="25223"/>
              <a:ext cx="12046439" cy="466247"/>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1" lang="vi-VN" sz="2200">
                  <a:solidFill>
                    <a:schemeClr val="lt1"/>
                  </a:solidFill>
                  <a:latin typeface="Calibri"/>
                  <a:ea typeface="Calibri"/>
                  <a:cs typeface="Calibri"/>
                  <a:sym typeface="Calibri"/>
                </a:rPr>
                <a:t>Truyền đối tượng </a:t>
              </a:r>
              <a:r>
                <a:rPr lang="vi-VN" sz="2200">
                  <a:solidFill>
                    <a:schemeClr val="lt1"/>
                  </a:solidFill>
                  <a:latin typeface="Calibri"/>
                  <a:ea typeface="Calibri"/>
                  <a:cs typeface="Calibri"/>
                  <a:sym typeface="Calibri"/>
                </a:rPr>
                <a:t>– Tức là truyền đối tượng như là hàm số.</a:t>
              </a:r>
              <a:endParaRPr/>
            </a:p>
          </p:txBody>
        </p:sp>
        <p:sp>
          <p:nvSpPr>
            <p:cNvPr id="271" name="Google Shape;271;p18"/>
            <p:cNvSpPr/>
            <p:nvPr/>
          </p:nvSpPr>
          <p:spPr>
            <a:xfrm>
              <a:off x="0" y="595010"/>
              <a:ext cx="12096884" cy="1316250"/>
            </a:xfrm>
            <a:prstGeom prst="roundRect">
              <a:avLst>
                <a:gd fmla="val 16667" name="adj"/>
              </a:avLst>
            </a:prstGeom>
            <a:solidFill>
              <a:srgbClr val="FE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8"/>
            <p:cNvSpPr txBox="1"/>
            <p:nvPr/>
          </p:nvSpPr>
          <p:spPr>
            <a:xfrm>
              <a:off x="64254" y="659264"/>
              <a:ext cx="11968376" cy="1187742"/>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lang="vi-VN" sz="2200">
                  <a:solidFill>
                    <a:schemeClr val="lt1"/>
                  </a:solidFill>
                  <a:latin typeface="Calibri"/>
                  <a:ea typeface="Calibri"/>
                  <a:cs typeface="Calibri"/>
                  <a:sym typeface="Calibri"/>
                </a:rPr>
                <a:t>Trong JavaScript, khi truyền một đối tượng vào hàm, đối tượng đó sẽ được xem như chúng được truyền bằng tham chiếu (pass by reference). Nếu hàm thay đổi một thuộc tính của đối tượng, thì thuộc tính đó sẽ thay đổi giá trị ban đầu.</a:t>
              </a:r>
              <a:endParaRPr/>
            </a:p>
          </p:txBody>
        </p:sp>
      </p:grpSp>
      <p:sp>
        <p:nvSpPr>
          <p:cNvPr id="273" name="Google Shape;273;p18"/>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74" name="Google Shape;274;p18"/>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275" name="Google Shape;275;p18"/>
          <p:cNvSpPr/>
          <p:nvPr/>
        </p:nvSpPr>
        <p:spPr>
          <a:xfrm>
            <a:off x="192198" y="3072486"/>
            <a:ext cx="7664060" cy="2350961"/>
          </a:xfrm>
          <a:prstGeom prst="rect">
            <a:avLst/>
          </a:prstGeom>
          <a:blipFill rotWithShape="1">
            <a:blip r:embed="rId3">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pic>
        <p:nvPicPr>
          <p:cNvPr id="276" name="Google Shape;276;p18"/>
          <p:cNvPicPr preferRelativeResize="0"/>
          <p:nvPr/>
        </p:nvPicPr>
        <p:blipFill rotWithShape="1">
          <a:blip r:embed="rId4">
            <a:alphaModFix/>
          </a:blip>
          <a:srcRect b="0" l="0" r="0" t="0"/>
          <a:stretch/>
        </p:blipFill>
        <p:spPr>
          <a:xfrm>
            <a:off x="8167773" y="3072486"/>
            <a:ext cx="3878916" cy="23852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19"/>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Phạm vi biến &amp; xây dựng hàm trong javascript</a:t>
            </a:r>
            <a:endParaRPr/>
          </a:p>
        </p:txBody>
      </p:sp>
      <p:grpSp>
        <p:nvGrpSpPr>
          <p:cNvPr id="282" name="Google Shape;282;p19"/>
          <p:cNvGrpSpPr/>
          <p:nvPr/>
        </p:nvGrpSpPr>
        <p:grpSpPr>
          <a:xfrm>
            <a:off x="160651" y="1663041"/>
            <a:ext cx="7660133" cy="3137453"/>
            <a:chOff x="0" y="127204"/>
            <a:chExt cx="7660133" cy="3137453"/>
          </a:xfrm>
        </p:grpSpPr>
        <p:sp>
          <p:nvSpPr>
            <p:cNvPr id="283" name="Google Shape;283;p19"/>
            <p:cNvSpPr/>
            <p:nvPr/>
          </p:nvSpPr>
          <p:spPr>
            <a:xfrm>
              <a:off x="0" y="127204"/>
              <a:ext cx="7660133" cy="1196909"/>
            </a:xfrm>
            <a:prstGeom prst="roundRect">
              <a:avLst>
                <a:gd fmla="val 16667" name="adj"/>
              </a:avLst>
            </a:prstGeom>
            <a:solidFill>
              <a:srgbClr val="75707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9"/>
            <p:cNvSpPr txBox="1"/>
            <p:nvPr/>
          </p:nvSpPr>
          <p:spPr>
            <a:xfrm>
              <a:off x="58428" y="185632"/>
              <a:ext cx="7543277" cy="1080053"/>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lang="vi-VN" sz="2800">
                  <a:solidFill>
                    <a:schemeClr val="lt1"/>
                  </a:solidFill>
                  <a:latin typeface="Calibri"/>
                  <a:ea typeface="Calibri"/>
                  <a:cs typeface="Calibri"/>
                  <a:sym typeface="Calibri"/>
                </a:rPr>
                <a:t>Phạm vi biến là phạm vi xác định khả năng tiếp cận (khả năng hiển thị) của các biến. </a:t>
              </a:r>
              <a:endParaRPr/>
            </a:p>
          </p:txBody>
        </p:sp>
        <p:sp>
          <p:nvSpPr>
            <p:cNvPr id="285" name="Google Shape;285;p19"/>
            <p:cNvSpPr/>
            <p:nvPr/>
          </p:nvSpPr>
          <p:spPr>
            <a:xfrm>
              <a:off x="0" y="1413394"/>
              <a:ext cx="7660133" cy="664117"/>
            </a:xfrm>
            <a:prstGeom prst="roundRect">
              <a:avLst>
                <a:gd fmla="val 16667" name="adj"/>
              </a:avLst>
            </a:prstGeom>
            <a:solidFill>
              <a:srgbClr val="FE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9"/>
            <p:cNvSpPr txBox="1"/>
            <p:nvPr/>
          </p:nvSpPr>
          <p:spPr>
            <a:xfrm>
              <a:off x="32420" y="1445814"/>
              <a:ext cx="7595293" cy="599277"/>
            </a:xfrm>
            <a:prstGeom prst="rect">
              <a:avLst/>
            </a:prstGeom>
            <a:noFill/>
            <a:ln>
              <a:noFill/>
            </a:ln>
          </p:spPr>
          <p:txBody>
            <a:bodyPr anchorCtr="0" anchor="ctr" bIns="106675" lIns="106675" spcFirstLastPara="1" rIns="106675" wrap="square" tIns="106675">
              <a:noAutofit/>
            </a:bodyPr>
            <a:lstStyle/>
            <a:p>
              <a:pPr indent="0" lvl="0" marL="0" marR="0" rtl="0" algn="l">
                <a:lnSpc>
                  <a:spcPct val="90000"/>
                </a:lnSpc>
                <a:spcBef>
                  <a:spcPts val="0"/>
                </a:spcBef>
                <a:spcAft>
                  <a:spcPts val="0"/>
                </a:spcAft>
                <a:buClr>
                  <a:schemeClr val="lt1"/>
                </a:buClr>
                <a:buSzPts val="2800"/>
                <a:buFont typeface="Calibri"/>
                <a:buNone/>
              </a:pPr>
              <a:r>
                <a:rPr lang="vi-VN" sz="2800">
                  <a:solidFill>
                    <a:schemeClr val="lt1"/>
                  </a:solidFill>
                  <a:latin typeface="Calibri"/>
                  <a:ea typeface="Calibri"/>
                  <a:cs typeface="Calibri"/>
                  <a:sym typeface="Calibri"/>
                </a:rPr>
                <a:t>JavaScript có 3 loại phạm vi:     </a:t>
              </a:r>
              <a:endParaRPr/>
            </a:p>
          </p:txBody>
        </p:sp>
        <p:sp>
          <p:nvSpPr>
            <p:cNvPr id="287" name="Google Shape;287;p19"/>
            <p:cNvSpPr/>
            <p:nvPr/>
          </p:nvSpPr>
          <p:spPr>
            <a:xfrm>
              <a:off x="0" y="2077512"/>
              <a:ext cx="7660133" cy="1187145"/>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9"/>
            <p:cNvSpPr txBox="1"/>
            <p:nvPr/>
          </p:nvSpPr>
          <p:spPr>
            <a:xfrm>
              <a:off x="0" y="2077512"/>
              <a:ext cx="7660133" cy="1187145"/>
            </a:xfrm>
            <a:prstGeom prst="rect">
              <a:avLst/>
            </a:prstGeom>
            <a:noFill/>
            <a:ln>
              <a:noFill/>
            </a:ln>
          </p:spPr>
          <p:txBody>
            <a:bodyPr anchorCtr="0" anchor="t" bIns="35550" lIns="243200" spcFirstLastPara="1" rIns="199125" wrap="square" tIns="35550">
              <a:noAutofit/>
            </a:bodyPr>
            <a:lstStyle/>
            <a:p>
              <a:pPr indent="-228600" lvl="1" marL="228600" marR="0" rtl="0" algn="l">
                <a:lnSpc>
                  <a:spcPct val="90000"/>
                </a:lnSpc>
                <a:spcBef>
                  <a:spcPts val="0"/>
                </a:spcBef>
                <a:spcAft>
                  <a:spcPts val="0"/>
                </a:spcAft>
                <a:buClr>
                  <a:schemeClr val="dk1"/>
                </a:buClr>
                <a:buSzPts val="2200"/>
                <a:buFont typeface="Calibri"/>
                <a:buChar char="•"/>
              </a:pPr>
              <a:r>
                <a:rPr b="1" i="0" lang="vi-VN" sz="2200" u="none" cap="none" strike="noStrike">
                  <a:solidFill>
                    <a:schemeClr val="dk1"/>
                  </a:solidFill>
                  <a:latin typeface="Calibri"/>
                  <a:ea typeface="Calibri"/>
                  <a:cs typeface="Calibri"/>
                  <a:sym typeface="Calibri"/>
                </a:rPr>
                <a:t>Block scope </a:t>
              </a:r>
              <a:r>
                <a:rPr b="0" i="0" lang="vi-VN" sz="2200" u="none" cap="none" strike="noStrike">
                  <a:solidFill>
                    <a:schemeClr val="dk1"/>
                  </a:solidFill>
                  <a:latin typeface="Calibri"/>
                  <a:ea typeface="Calibri"/>
                  <a:cs typeface="Calibri"/>
                  <a:sym typeface="Calibri"/>
                </a:rPr>
                <a:t>là Phạm vi khối     </a:t>
              </a:r>
              <a:endParaRPr/>
            </a:p>
            <a:p>
              <a:pPr indent="-228600" lvl="1" marL="228600" marR="0" rtl="0" algn="l">
                <a:lnSpc>
                  <a:spcPct val="90000"/>
                </a:lnSpc>
                <a:spcBef>
                  <a:spcPts val="440"/>
                </a:spcBef>
                <a:spcAft>
                  <a:spcPts val="0"/>
                </a:spcAft>
                <a:buClr>
                  <a:schemeClr val="dk1"/>
                </a:buClr>
                <a:buSzPts val="2200"/>
                <a:buFont typeface="Calibri"/>
                <a:buChar char="•"/>
              </a:pPr>
              <a:r>
                <a:rPr b="1" i="0" lang="vi-VN" sz="2200" u="none" cap="none" strike="noStrike">
                  <a:solidFill>
                    <a:schemeClr val="dk1"/>
                  </a:solidFill>
                  <a:latin typeface="Calibri"/>
                  <a:ea typeface="Calibri"/>
                  <a:cs typeface="Calibri"/>
                  <a:sym typeface="Calibri"/>
                </a:rPr>
                <a:t>Function scope </a:t>
              </a:r>
              <a:r>
                <a:rPr b="0" i="0" lang="vi-VN" sz="2200" u="none" cap="none" strike="noStrike">
                  <a:solidFill>
                    <a:schemeClr val="dk1"/>
                  </a:solidFill>
                  <a:latin typeface="Calibri"/>
                  <a:ea typeface="Calibri"/>
                  <a:cs typeface="Calibri"/>
                  <a:sym typeface="Calibri"/>
                </a:rPr>
                <a:t>là Phạm vi chức năng     </a:t>
              </a:r>
              <a:endParaRPr/>
            </a:p>
            <a:p>
              <a:pPr indent="-228600" lvl="1" marL="228600" marR="0" rtl="0" algn="l">
                <a:lnSpc>
                  <a:spcPct val="90000"/>
                </a:lnSpc>
                <a:spcBef>
                  <a:spcPts val="440"/>
                </a:spcBef>
                <a:spcAft>
                  <a:spcPts val="0"/>
                </a:spcAft>
                <a:buClr>
                  <a:schemeClr val="dk1"/>
                </a:buClr>
                <a:buSzPts val="2200"/>
                <a:buFont typeface="Calibri"/>
                <a:buChar char="•"/>
              </a:pPr>
              <a:r>
                <a:rPr b="1" i="0" lang="vi-VN" sz="2200" u="none" cap="none" strike="noStrike">
                  <a:solidFill>
                    <a:schemeClr val="dk1"/>
                  </a:solidFill>
                  <a:latin typeface="Calibri"/>
                  <a:ea typeface="Calibri"/>
                  <a:cs typeface="Calibri"/>
                  <a:sym typeface="Calibri"/>
                </a:rPr>
                <a:t>Global scope </a:t>
              </a:r>
              <a:r>
                <a:rPr b="0" i="0" lang="vi-VN" sz="2200" u="none" cap="none" strike="noStrike">
                  <a:solidFill>
                    <a:schemeClr val="dk1"/>
                  </a:solidFill>
                  <a:latin typeface="Calibri"/>
                  <a:ea typeface="Calibri"/>
                  <a:cs typeface="Calibri"/>
                  <a:sym typeface="Calibri"/>
                </a:rPr>
                <a:t>là Phạm vi toàn cục</a:t>
              </a:r>
              <a:endParaRPr/>
            </a:p>
          </p:txBody>
        </p:sp>
      </p:grpSp>
      <p:sp>
        <p:nvSpPr>
          <p:cNvPr id="289" name="Google Shape;289;p19"/>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90" name="Google Shape;290;p19"/>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291" name="Google Shape;291;p19"/>
          <p:cNvPicPr preferRelativeResize="0"/>
          <p:nvPr/>
        </p:nvPicPr>
        <p:blipFill rotWithShape="1">
          <a:blip r:embed="rId3">
            <a:alphaModFix/>
          </a:blip>
          <a:srcRect b="0" l="0" r="0" t="0"/>
          <a:stretch/>
        </p:blipFill>
        <p:spPr>
          <a:xfrm>
            <a:off x="8221858" y="1651296"/>
            <a:ext cx="3970142" cy="35189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30041" y="31548"/>
            <a:ext cx="12096883" cy="532660"/>
          </a:xfrm>
          <a:prstGeom prst="rect">
            <a:avLst/>
          </a:prstGeom>
          <a:noFill/>
          <a:ln>
            <a:noFill/>
          </a:ln>
        </p:spPr>
        <p:txBody>
          <a:bodyPr anchorCtr="0" anchor="ctr" bIns="0" lIns="0" spcFirstLastPara="1" rIns="0" wrap="square" tIns="13425">
            <a:spAutoFit/>
          </a:bodyPr>
          <a:lstStyle/>
          <a:p>
            <a:pPr indent="0" lvl="0" marL="14147" rtl="0" algn="l">
              <a:lnSpc>
                <a:spcPct val="100000"/>
              </a:lnSpc>
              <a:spcBef>
                <a:spcPts val="0"/>
              </a:spcBef>
              <a:spcAft>
                <a:spcPts val="0"/>
              </a:spcAft>
              <a:buClr>
                <a:schemeClr val="lt1"/>
              </a:buClr>
              <a:buSzPts val="2800"/>
              <a:buFont typeface="Calibri"/>
              <a:buNone/>
            </a:pPr>
            <a:r>
              <a:rPr b="1" lang="vi-VN" sz="2800">
                <a:latin typeface="Calibri"/>
                <a:ea typeface="Calibri"/>
                <a:cs typeface="Calibri"/>
                <a:sym typeface="Calibri"/>
              </a:rPr>
              <a:t>MỤC TIÊU</a:t>
            </a:r>
            <a:endParaRPr/>
          </a:p>
        </p:txBody>
      </p:sp>
      <p:sp>
        <p:nvSpPr>
          <p:cNvPr id="94" name="Google Shape;94;p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95" name="Google Shape;95;p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
        <p:nvSpPr>
          <p:cNvPr id="96" name="Google Shape;96;p2"/>
          <p:cNvSpPr txBox="1"/>
          <p:nvPr/>
        </p:nvSpPr>
        <p:spPr>
          <a:xfrm>
            <a:off x="11814388" y="6619824"/>
            <a:ext cx="188808" cy="205184"/>
          </a:xfrm>
          <a:prstGeom prst="rect">
            <a:avLst/>
          </a:prstGeom>
          <a:noFill/>
          <a:ln>
            <a:noFill/>
          </a:ln>
        </p:spPr>
        <p:txBody>
          <a:bodyPr anchorCtr="0" anchor="t" bIns="0" lIns="0" spcFirstLastPara="1" rIns="0" wrap="square" tIns="0">
            <a:spAutoFit/>
          </a:bodyPr>
          <a:lstStyle/>
          <a:p>
            <a:pPr indent="0" lvl="0" marL="28297" marR="0" rtl="0" algn="l">
              <a:lnSpc>
                <a:spcPct val="106666"/>
              </a:lnSpc>
              <a:spcBef>
                <a:spcPts val="0"/>
              </a:spcBef>
              <a:spcAft>
                <a:spcPts val="0"/>
              </a:spcAft>
              <a:buNone/>
            </a:pPr>
            <a:fld id="{00000000-1234-1234-1234-123412341234}" type="slidenum">
              <a:rPr b="0" i="0" lang="vi-VN" sz="1500" u="none" cap="none" strike="noStrike">
                <a:solidFill>
                  <a:srgbClr val="FFFFFF"/>
                </a:solidFill>
                <a:latin typeface="Calibri"/>
                <a:ea typeface="Calibri"/>
                <a:cs typeface="Calibri"/>
                <a:sym typeface="Calibri"/>
              </a:rPr>
              <a:t>‹#›</a:t>
            </a:fld>
            <a:endParaRPr b="0" i="0" sz="1500" u="none" cap="none" strike="noStrike">
              <a:solidFill>
                <a:schemeClr val="dk1"/>
              </a:solidFill>
              <a:latin typeface="Calibri"/>
              <a:ea typeface="Calibri"/>
              <a:cs typeface="Calibri"/>
              <a:sym typeface="Calibri"/>
            </a:endParaRPr>
          </a:p>
        </p:txBody>
      </p:sp>
      <p:pic>
        <p:nvPicPr>
          <p:cNvPr id="97" name="Google Shape;97;p2"/>
          <p:cNvPicPr preferRelativeResize="0"/>
          <p:nvPr/>
        </p:nvPicPr>
        <p:blipFill rotWithShape="1">
          <a:blip r:embed="rId3">
            <a:alphaModFix/>
          </a:blip>
          <a:srcRect b="0" l="0" r="0" t="0"/>
          <a:stretch/>
        </p:blipFill>
        <p:spPr>
          <a:xfrm>
            <a:off x="489797" y="1444000"/>
            <a:ext cx="4268815" cy="3969998"/>
          </a:xfrm>
          <a:prstGeom prst="rect">
            <a:avLst/>
          </a:prstGeom>
          <a:noFill/>
          <a:ln>
            <a:noFill/>
          </a:ln>
        </p:spPr>
      </p:pic>
      <p:grpSp>
        <p:nvGrpSpPr>
          <p:cNvPr id="98" name="Google Shape;98;p2"/>
          <p:cNvGrpSpPr/>
          <p:nvPr/>
        </p:nvGrpSpPr>
        <p:grpSpPr>
          <a:xfrm>
            <a:off x="5577839" y="1961967"/>
            <a:ext cx="6539871" cy="1974960"/>
            <a:chOff x="0" y="377620"/>
            <a:chExt cx="6539871" cy="1974960"/>
          </a:xfrm>
        </p:grpSpPr>
        <p:sp>
          <p:nvSpPr>
            <p:cNvPr id="99" name="Google Shape;99;p2"/>
            <p:cNvSpPr/>
            <p:nvPr/>
          </p:nvSpPr>
          <p:spPr>
            <a:xfrm>
              <a:off x="0" y="377620"/>
              <a:ext cx="6539871" cy="608400"/>
            </a:xfrm>
            <a:prstGeom prst="roundRect">
              <a:avLst>
                <a:gd fmla="val 16667" name="adj"/>
              </a:avLst>
            </a:prstGeom>
            <a:solidFill>
              <a:schemeClr val="lt1"/>
            </a:solidFill>
            <a:ln cap="flat" cmpd="sng" w="1270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txBox="1"/>
            <p:nvPr/>
          </p:nvSpPr>
          <p:spPr>
            <a:xfrm>
              <a:off x="29700" y="407320"/>
              <a:ext cx="6480471" cy="549000"/>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0" i="0" lang="vi-VN" sz="2600" u="none" cap="none" strike="noStrike">
                  <a:solidFill>
                    <a:schemeClr val="lt1"/>
                  </a:solidFill>
                  <a:latin typeface="Calibri"/>
                  <a:ea typeface="Calibri"/>
                  <a:cs typeface="Calibri"/>
                  <a:sym typeface="Calibri"/>
                </a:rPr>
                <a:t>Khai báo và sử dụng mảng trong javacript</a:t>
              </a:r>
              <a:endParaRPr/>
            </a:p>
          </p:txBody>
        </p:sp>
        <p:sp>
          <p:nvSpPr>
            <p:cNvPr id="101" name="Google Shape;101;p2"/>
            <p:cNvSpPr/>
            <p:nvPr/>
          </p:nvSpPr>
          <p:spPr>
            <a:xfrm>
              <a:off x="0" y="1060900"/>
              <a:ext cx="6539871" cy="608400"/>
            </a:xfrm>
            <a:prstGeom prst="roundRect">
              <a:avLst>
                <a:gd fmla="val 16667" name="adj"/>
              </a:avLst>
            </a:prstGeom>
            <a:solidFill>
              <a:schemeClr val="lt1"/>
            </a:solidFill>
            <a:ln cap="flat" cmpd="sng" w="1270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txBox="1"/>
            <p:nvPr/>
          </p:nvSpPr>
          <p:spPr>
            <a:xfrm>
              <a:off x="29700" y="1090600"/>
              <a:ext cx="6480471" cy="549000"/>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0" i="0" lang="vi-VN" sz="2600" u="none" cap="none" strike="noStrike">
                  <a:solidFill>
                    <a:schemeClr val="lt1"/>
                  </a:solidFill>
                  <a:latin typeface="Calibri"/>
                  <a:ea typeface="Calibri"/>
                  <a:cs typeface="Calibri"/>
                  <a:sym typeface="Calibri"/>
                </a:rPr>
                <a:t>Hàm xây dựng sẵn và hàm tự định nghĩa</a:t>
              </a:r>
              <a:endParaRPr/>
            </a:p>
          </p:txBody>
        </p:sp>
        <p:sp>
          <p:nvSpPr>
            <p:cNvPr id="103" name="Google Shape;103;p2"/>
            <p:cNvSpPr/>
            <p:nvPr/>
          </p:nvSpPr>
          <p:spPr>
            <a:xfrm>
              <a:off x="0" y="1744180"/>
              <a:ext cx="6539871" cy="608400"/>
            </a:xfrm>
            <a:prstGeom prst="roundRect">
              <a:avLst>
                <a:gd fmla="val 16667" name="adj"/>
              </a:avLst>
            </a:prstGeom>
            <a:solidFill>
              <a:schemeClr val="lt1"/>
            </a:solidFill>
            <a:ln cap="flat" cmpd="sng" w="1270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2"/>
            <p:cNvSpPr txBox="1"/>
            <p:nvPr/>
          </p:nvSpPr>
          <p:spPr>
            <a:xfrm>
              <a:off x="29700" y="1773880"/>
              <a:ext cx="6480471" cy="549000"/>
            </a:xfrm>
            <a:prstGeom prst="rect">
              <a:avLst/>
            </a:prstGeom>
            <a:noFill/>
            <a:ln>
              <a:noFill/>
            </a:ln>
          </p:spPr>
          <p:txBody>
            <a:bodyPr anchorCtr="0" anchor="ctr" bIns="99050" lIns="99050" spcFirstLastPara="1" rIns="99050" wrap="square" tIns="99050">
              <a:noAutofit/>
            </a:bodyPr>
            <a:lstStyle/>
            <a:p>
              <a:pPr indent="0" lvl="0" marL="0" marR="0" rtl="0" algn="l">
                <a:lnSpc>
                  <a:spcPct val="90000"/>
                </a:lnSpc>
                <a:spcBef>
                  <a:spcPts val="0"/>
                </a:spcBef>
                <a:spcAft>
                  <a:spcPts val="0"/>
                </a:spcAft>
                <a:buClr>
                  <a:schemeClr val="lt1"/>
                </a:buClr>
                <a:buSzPts val="2600"/>
                <a:buFont typeface="Calibri"/>
                <a:buNone/>
              </a:pPr>
              <a:r>
                <a:rPr b="0" i="0" lang="vi-VN" sz="2600" u="none" cap="none" strike="noStrike">
                  <a:solidFill>
                    <a:schemeClr val="lt1"/>
                  </a:solidFill>
                  <a:latin typeface="Calibri"/>
                  <a:ea typeface="Calibri"/>
                  <a:cs typeface="Calibri"/>
                  <a:sym typeface="Calibri"/>
                </a:rPr>
                <a:t>Phạm vi biến</a:t>
              </a: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0"/>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Block scope</a:t>
            </a:r>
            <a:endParaRPr/>
          </a:p>
        </p:txBody>
      </p:sp>
      <p:sp>
        <p:nvSpPr>
          <p:cNvPr id="297" name="Google Shape;297;p20"/>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Trước ES6 (2015), JavaScript chỉ có global scope và function scope.</a:t>
            </a:r>
            <a:endParaRPr/>
          </a:p>
          <a:p>
            <a:pPr indent="-228600" lvl="0" marL="228600" rtl="0" algn="l">
              <a:lnSpc>
                <a:spcPct val="90000"/>
              </a:lnSpc>
              <a:spcBef>
                <a:spcPts val="1000"/>
              </a:spcBef>
              <a:spcAft>
                <a:spcPts val="0"/>
              </a:spcAft>
              <a:buClr>
                <a:schemeClr val="dk1"/>
              </a:buClr>
              <a:buSzPts val="2400"/>
              <a:buChar char="•"/>
            </a:pPr>
            <a:r>
              <a:rPr lang="vi-VN"/>
              <a:t>ES6 đã giới thiệu hai từ khóa JavaScript mới quan trọng: </a:t>
            </a:r>
            <a:r>
              <a:rPr b="1" lang="vi-VN"/>
              <a:t>let</a:t>
            </a:r>
            <a:r>
              <a:rPr lang="vi-VN"/>
              <a:t> và </a:t>
            </a:r>
            <a:r>
              <a:rPr b="1" lang="vi-VN"/>
              <a:t>const</a:t>
            </a:r>
            <a:r>
              <a:rPr lang="vi-VN"/>
              <a:t>.Hai từ khóa này cung cấp Block scope.</a:t>
            </a:r>
            <a:endParaRPr/>
          </a:p>
          <a:p>
            <a:pPr indent="-228600" lvl="0" marL="228600" rtl="0" algn="l">
              <a:lnSpc>
                <a:spcPct val="90000"/>
              </a:lnSpc>
              <a:spcBef>
                <a:spcPts val="1000"/>
              </a:spcBef>
              <a:spcAft>
                <a:spcPts val="0"/>
              </a:spcAft>
              <a:buClr>
                <a:schemeClr val="dk1"/>
              </a:buClr>
              <a:buSzPts val="2400"/>
              <a:buChar char="•"/>
            </a:pPr>
            <a:r>
              <a:rPr lang="vi-VN"/>
              <a:t>Với từ khóa let hoặc const khai báo trong cặp dấu {} thì phạm vi biến chỉ sử dụng trong cặp dấu {} mà thôi</a:t>
            </a:r>
            <a:endParaRPr/>
          </a:p>
          <a:p>
            <a:pPr indent="-228600" lvl="0" marL="228600" rtl="0" algn="l">
              <a:lnSpc>
                <a:spcPct val="90000"/>
              </a:lnSpc>
              <a:spcBef>
                <a:spcPts val="1000"/>
              </a:spcBef>
              <a:spcAft>
                <a:spcPts val="0"/>
              </a:spcAft>
              <a:buClr>
                <a:schemeClr val="dk1"/>
              </a:buClr>
              <a:buSzPts val="2400"/>
              <a:buChar char="•"/>
            </a:pPr>
            <a:r>
              <a:rPr lang="vi-VN"/>
              <a:t>Trong khi khai báo biến với từ khóa var thì vẫn sử dụng bên ngoài khối {} bình thường</a:t>
            </a:r>
            <a:endParaRPr/>
          </a:p>
        </p:txBody>
      </p:sp>
      <p:sp>
        <p:nvSpPr>
          <p:cNvPr id="298" name="Google Shape;298;p20"/>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299" name="Google Shape;299;p20"/>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300" name="Google Shape;300;p20"/>
          <p:cNvPicPr preferRelativeResize="0"/>
          <p:nvPr/>
        </p:nvPicPr>
        <p:blipFill rotWithShape="1">
          <a:blip r:embed="rId3">
            <a:alphaModFix/>
          </a:blip>
          <a:srcRect b="0" l="0" r="0" t="0"/>
          <a:stretch/>
        </p:blipFill>
        <p:spPr>
          <a:xfrm>
            <a:off x="505707" y="3590652"/>
            <a:ext cx="5326133" cy="2166168"/>
          </a:xfrm>
          <a:prstGeom prst="rect">
            <a:avLst/>
          </a:prstGeom>
          <a:noFill/>
          <a:ln>
            <a:noFill/>
          </a:ln>
        </p:spPr>
      </p:pic>
      <p:pic>
        <p:nvPicPr>
          <p:cNvPr id="301" name="Google Shape;301;p20"/>
          <p:cNvPicPr preferRelativeResize="0"/>
          <p:nvPr/>
        </p:nvPicPr>
        <p:blipFill rotWithShape="1">
          <a:blip r:embed="rId4">
            <a:alphaModFix/>
          </a:blip>
          <a:srcRect b="0" l="0" r="0" t="0"/>
          <a:stretch/>
        </p:blipFill>
        <p:spPr>
          <a:xfrm>
            <a:off x="6786880" y="3689440"/>
            <a:ext cx="4993634" cy="206738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21"/>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Function scope và local scope</a:t>
            </a:r>
            <a:endParaRPr/>
          </a:p>
        </p:txBody>
      </p:sp>
      <p:sp>
        <p:nvSpPr>
          <p:cNvPr id="307" name="Google Shape;307;p21"/>
          <p:cNvSpPr txBox="1"/>
          <p:nvPr>
            <p:ph idx="1" type="body"/>
          </p:nvPr>
        </p:nvSpPr>
        <p:spPr>
          <a:xfrm>
            <a:off x="20827" y="692459"/>
            <a:ext cx="12096884" cy="1593542"/>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Các biến khai báo trong hàm chỉ được sử dụng ngay trong thân hàm mà không sử dụng được ở bên ngoài thân hàm</a:t>
            </a:r>
            <a:endParaRPr/>
          </a:p>
        </p:txBody>
      </p:sp>
      <p:sp>
        <p:nvSpPr>
          <p:cNvPr id="308" name="Google Shape;308;p2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309" name="Google Shape;309;p2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310" name="Google Shape;310;p21"/>
          <p:cNvPicPr preferRelativeResize="0"/>
          <p:nvPr/>
        </p:nvPicPr>
        <p:blipFill rotWithShape="1">
          <a:blip r:embed="rId3">
            <a:alphaModFix/>
          </a:blip>
          <a:srcRect b="0" l="0" r="0" t="0"/>
          <a:stretch/>
        </p:blipFill>
        <p:spPr>
          <a:xfrm>
            <a:off x="1642368" y="1803209"/>
            <a:ext cx="4343776" cy="1943268"/>
          </a:xfrm>
          <a:prstGeom prst="rect">
            <a:avLst/>
          </a:prstGeom>
          <a:noFill/>
          <a:ln>
            <a:noFill/>
          </a:ln>
        </p:spPr>
      </p:pic>
      <p:pic>
        <p:nvPicPr>
          <p:cNvPr id="311" name="Google Shape;311;p21"/>
          <p:cNvPicPr preferRelativeResize="0"/>
          <p:nvPr/>
        </p:nvPicPr>
        <p:blipFill rotWithShape="1">
          <a:blip r:embed="rId4">
            <a:alphaModFix/>
          </a:blip>
          <a:srcRect b="0" l="0" r="0" t="0"/>
          <a:stretch/>
        </p:blipFill>
        <p:spPr>
          <a:xfrm>
            <a:off x="6313109" y="1784157"/>
            <a:ext cx="4252328" cy="1981372"/>
          </a:xfrm>
          <a:prstGeom prst="rect">
            <a:avLst/>
          </a:prstGeom>
          <a:noFill/>
          <a:ln>
            <a:noFill/>
          </a:ln>
        </p:spPr>
      </p:pic>
      <p:pic>
        <p:nvPicPr>
          <p:cNvPr id="312" name="Google Shape;312;p21"/>
          <p:cNvPicPr preferRelativeResize="0"/>
          <p:nvPr/>
        </p:nvPicPr>
        <p:blipFill rotWithShape="1">
          <a:blip r:embed="rId5">
            <a:alphaModFix/>
          </a:blip>
          <a:srcRect b="0" l="0" r="0" t="0"/>
          <a:stretch/>
        </p:blipFill>
        <p:spPr>
          <a:xfrm>
            <a:off x="3482113" y="3994405"/>
            <a:ext cx="5227773" cy="195851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22"/>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Global scope</a:t>
            </a:r>
            <a:endParaRPr/>
          </a:p>
        </p:txBody>
      </p:sp>
      <p:sp>
        <p:nvSpPr>
          <p:cNvPr id="318" name="Google Shape;318;p22"/>
          <p:cNvSpPr txBox="1"/>
          <p:nvPr>
            <p:ph idx="1" type="body"/>
          </p:nvPr>
        </p:nvSpPr>
        <p:spPr>
          <a:xfrm>
            <a:off x="20827" y="692459"/>
            <a:ext cx="12096884" cy="97378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vi-VN"/>
              <a:t>Là các biến có thể truy xuất ở nhiều phạm vi khác nhau, thường được khai báo trên cùng của chương trình, các giá trị của chúng có thể bị thay đổi trong quá trình xử lý</a:t>
            </a:r>
            <a:endParaRPr/>
          </a:p>
        </p:txBody>
      </p:sp>
      <p:sp>
        <p:nvSpPr>
          <p:cNvPr id="319" name="Google Shape;319;p2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320" name="Google Shape;320;p2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321" name="Google Shape;321;p22"/>
          <p:cNvPicPr preferRelativeResize="0"/>
          <p:nvPr/>
        </p:nvPicPr>
        <p:blipFill rotWithShape="1">
          <a:blip r:embed="rId3">
            <a:alphaModFix/>
          </a:blip>
          <a:srcRect b="0" l="0" r="0" t="0"/>
          <a:stretch/>
        </p:blipFill>
        <p:spPr>
          <a:xfrm>
            <a:off x="411486" y="2039510"/>
            <a:ext cx="4320914" cy="2591025"/>
          </a:xfrm>
          <a:prstGeom prst="rect">
            <a:avLst/>
          </a:prstGeom>
          <a:noFill/>
          <a:ln>
            <a:noFill/>
          </a:ln>
        </p:spPr>
      </p:pic>
      <p:pic>
        <p:nvPicPr>
          <p:cNvPr id="322" name="Google Shape;322;p22"/>
          <p:cNvPicPr preferRelativeResize="0"/>
          <p:nvPr/>
        </p:nvPicPr>
        <p:blipFill rotWithShape="1">
          <a:blip r:embed="rId4">
            <a:alphaModFix/>
          </a:blip>
          <a:srcRect b="0" l="0" r="0" t="0"/>
          <a:stretch/>
        </p:blipFill>
        <p:spPr>
          <a:xfrm>
            <a:off x="5097195" y="2039510"/>
            <a:ext cx="6683319" cy="251481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23"/>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Live demo</a:t>
            </a:r>
            <a:endParaRPr/>
          </a:p>
        </p:txBody>
      </p:sp>
      <p:grpSp>
        <p:nvGrpSpPr>
          <p:cNvPr id="328" name="Google Shape;328;p23"/>
          <p:cNvGrpSpPr/>
          <p:nvPr/>
        </p:nvGrpSpPr>
        <p:grpSpPr>
          <a:xfrm>
            <a:off x="4163627" y="2251039"/>
            <a:ext cx="4074849" cy="2485747"/>
            <a:chOff x="0" y="0"/>
            <a:chExt cx="4074849" cy="2485747"/>
          </a:xfrm>
        </p:grpSpPr>
        <p:sp>
          <p:nvSpPr>
            <p:cNvPr id="329" name="Google Shape;329;p23"/>
            <p:cNvSpPr/>
            <p:nvPr/>
          </p:nvSpPr>
          <p:spPr>
            <a:xfrm>
              <a:off x="0" y="0"/>
              <a:ext cx="4074849" cy="2485747"/>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3"/>
            <p:cNvSpPr txBox="1"/>
            <p:nvPr/>
          </p:nvSpPr>
          <p:spPr>
            <a:xfrm>
              <a:off x="0" y="994298"/>
              <a:ext cx="4074849" cy="994298"/>
            </a:xfrm>
            <a:prstGeom prst="rect">
              <a:avLst/>
            </a:prstGeom>
            <a:noFill/>
            <a:ln>
              <a:noFill/>
            </a:ln>
          </p:spPr>
          <p:txBody>
            <a:bodyPr anchorCtr="0" anchor="ctr" bIns="248900" lIns="248900" spcFirstLastPara="1" rIns="248900" wrap="square" tIns="248900">
              <a:noAutofit/>
            </a:bodyPr>
            <a:lstStyle/>
            <a:p>
              <a:pPr indent="0" lvl="0" marL="0" marR="0" rtl="0" algn="ctr">
                <a:lnSpc>
                  <a:spcPct val="90000"/>
                </a:lnSpc>
                <a:spcBef>
                  <a:spcPts val="0"/>
                </a:spcBef>
                <a:spcAft>
                  <a:spcPts val="0"/>
                </a:spcAft>
                <a:buClr>
                  <a:schemeClr val="lt1"/>
                </a:buClr>
                <a:buSzPts val="3500"/>
                <a:buFont typeface="Calibri"/>
                <a:buNone/>
              </a:pPr>
              <a:r>
                <a:rPr lang="vi-VN" sz="3500">
                  <a:solidFill>
                    <a:schemeClr val="lt1"/>
                  </a:solidFill>
                  <a:latin typeface="Calibri"/>
                  <a:ea typeface="Calibri"/>
                  <a:cs typeface="Calibri"/>
                  <a:sym typeface="Calibri"/>
                </a:rPr>
                <a:t>LIVE DEMO</a:t>
              </a:r>
              <a:endParaRPr/>
            </a:p>
          </p:txBody>
        </p:sp>
        <p:sp>
          <p:nvSpPr>
            <p:cNvPr id="331" name="Google Shape;331;p23"/>
            <p:cNvSpPr/>
            <p:nvPr/>
          </p:nvSpPr>
          <p:spPr>
            <a:xfrm>
              <a:off x="1366865" y="149144"/>
              <a:ext cx="1341118" cy="827753"/>
            </a:xfrm>
            <a:prstGeom prst="ellipse">
              <a:avLst/>
            </a:prstGeom>
            <a:blipFill rotWithShape="1">
              <a:blip r:embed="rId3">
                <a:alphaModFix/>
              </a:blip>
              <a:stretch>
                <a:fillRect b="0" l="-21996" r="-21996" t="0"/>
              </a:stretch>
            </a:blip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23"/>
            <p:cNvSpPr/>
            <p:nvPr/>
          </p:nvSpPr>
          <p:spPr>
            <a:xfrm>
              <a:off x="162993" y="1988597"/>
              <a:ext cx="3748861" cy="372862"/>
            </a:xfrm>
            <a:prstGeom prst="leftRightArrow">
              <a:avLst>
                <a:gd fmla="val 50000" name="adj1"/>
                <a:gd fmla="val 50000" name="adj2"/>
              </a:avLst>
            </a:prstGeom>
            <a:solidFill>
              <a:srgbClr val="F4BDA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3" name="Google Shape;333;p23"/>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334" name="Google Shape;334;p23"/>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24"/>
          <p:cNvSpPr txBox="1"/>
          <p:nvPr>
            <p:ph type="ctrTitle"/>
          </p:nvPr>
        </p:nvSpPr>
        <p:spPr>
          <a:xfrm>
            <a:off x="1662953" y="687141"/>
            <a:ext cx="7772400" cy="147002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Arial"/>
              <a:buNone/>
            </a:pPr>
            <a:r>
              <a:rPr lang="vi-VN"/>
              <a:t>HỎI ĐÁP</a:t>
            </a:r>
            <a:endParaRPr/>
          </a:p>
        </p:txBody>
      </p:sp>
      <p:pic>
        <p:nvPicPr>
          <p:cNvPr id="340" name="Google Shape;340;p24"/>
          <p:cNvPicPr preferRelativeResize="0"/>
          <p:nvPr/>
        </p:nvPicPr>
        <p:blipFill rotWithShape="1">
          <a:blip r:embed="rId3">
            <a:alphaModFix/>
          </a:blip>
          <a:srcRect b="0" l="0" r="0" t="0"/>
          <a:stretch/>
        </p:blipFill>
        <p:spPr>
          <a:xfrm>
            <a:off x="3857438" y="2260601"/>
            <a:ext cx="3975100" cy="3276352"/>
          </a:xfrm>
          <a:prstGeom prst="rect">
            <a:avLst/>
          </a:prstGeom>
          <a:noFill/>
          <a:ln>
            <a:noFill/>
          </a:ln>
        </p:spPr>
      </p:pic>
      <p:pic>
        <p:nvPicPr>
          <p:cNvPr id="341" name="Google Shape;341;p24"/>
          <p:cNvPicPr preferRelativeResize="0"/>
          <p:nvPr/>
        </p:nvPicPr>
        <p:blipFill rotWithShape="1">
          <a:blip r:embed="rId4">
            <a:alphaModFix/>
          </a:blip>
          <a:srcRect b="77519" l="0" r="0" t="0"/>
          <a:stretch/>
        </p:blipFill>
        <p:spPr>
          <a:xfrm>
            <a:off x="0" y="6375400"/>
            <a:ext cx="12192000" cy="482600"/>
          </a:xfrm>
          <a:prstGeom prst="rect">
            <a:avLst/>
          </a:prstGeom>
          <a:noFill/>
          <a:ln>
            <a:noFill/>
          </a:ln>
        </p:spPr>
      </p:pic>
      <p:sp>
        <p:nvSpPr>
          <p:cNvPr id="342" name="Google Shape;342;p24"/>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343" name="Google Shape;343;p24"/>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25"/>
          <p:cNvPicPr preferRelativeResize="0"/>
          <p:nvPr/>
        </p:nvPicPr>
        <p:blipFill rotWithShape="1">
          <a:blip r:embed="rId3">
            <a:alphaModFix/>
          </a:blip>
          <a:srcRect b="25428" l="2688" r="2682" t="22343"/>
          <a:stretch/>
        </p:blipFill>
        <p:spPr>
          <a:xfrm>
            <a:off x="0" y="-2"/>
            <a:ext cx="12238039" cy="3924301"/>
          </a:xfrm>
          <a:prstGeom prst="rect">
            <a:avLst/>
          </a:prstGeom>
          <a:noFill/>
          <a:ln>
            <a:noFill/>
          </a:ln>
        </p:spPr>
      </p:pic>
      <p:sp>
        <p:nvSpPr>
          <p:cNvPr id="349" name="Google Shape;349;p25"/>
          <p:cNvSpPr txBox="1"/>
          <p:nvPr/>
        </p:nvSpPr>
        <p:spPr>
          <a:xfrm>
            <a:off x="412376" y="4133675"/>
            <a:ext cx="11386111" cy="147732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lang="vi-VN" sz="6000">
                <a:solidFill>
                  <a:srgbClr val="7030A0"/>
                </a:solidFill>
                <a:latin typeface="Arial"/>
                <a:ea typeface="Arial"/>
                <a:cs typeface="Arial"/>
                <a:sym typeface="Arial"/>
              </a:rPr>
              <a:t>TRẢI NGHIỆM THỰC HÀNH</a:t>
            </a:r>
            <a:endParaRPr b="1" sz="6000">
              <a:solidFill>
                <a:srgbClr val="7030A0"/>
              </a:solidFill>
              <a:latin typeface="Arial"/>
              <a:ea typeface="Arial"/>
              <a:cs typeface="Arial"/>
              <a:sym typeface="Arial"/>
            </a:endParaRPr>
          </a:p>
        </p:txBody>
      </p:sp>
      <p:pic>
        <p:nvPicPr>
          <p:cNvPr id="350" name="Google Shape;350;p25"/>
          <p:cNvPicPr preferRelativeResize="0"/>
          <p:nvPr/>
        </p:nvPicPr>
        <p:blipFill rotWithShape="1">
          <a:blip r:embed="rId4">
            <a:alphaModFix/>
          </a:blip>
          <a:srcRect b="77519" l="0" r="0" t="0"/>
          <a:stretch/>
        </p:blipFill>
        <p:spPr>
          <a:xfrm>
            <a:off x="0" y="6375400"/>
            <a:ext cx="12192000" cy="482600"/>
          </a:xfrm>
          <a:prstGeom prst="rect">
            <a:avLst/>
          </a:prstGeom>
          <a:noFill/>
          <a:ln>
            <a:noFill/>
          </a:ln>
        </p:spPr>
      </p:pic>
      <p:sp>
        <p:nvSpPr>
          <p:cNvPr id="351" name="Google Shape;351;p25"/>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352" name="Google Shape;352;p25"/>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solidFill>
                  <a:srgbClr val="888888"/>
                </a:solidFill>
              </a:rPr>
              <a:t>‹#›</a:t>
            </a:fld>
            <a:endParaRPr>
              <a:solidFill>
                <a:srgbClr val="888888"/>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6"/>
          <p:cNvSpPr txBox="1"/>
          <p:nvPr/>
        </p:nvSpPr>
        <p:spPr>
          <a:xfrm>
            <a:off x="4275164" y="1776956"/>
            <a:ext cx="7055357" cy="79534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600477"/>
              </a:buClr>
              <a:buSzPts val="3500"/>
              <a:buFont typeface="Arial"/>
              <a:buNone/>
            </a:pPr>
            <a:r>
              <a:rPr b="1" lang="vi-VN" sz="3500">
                <a:solidFill>
                  <a:srgbClr val="600477"/>
                </a:solidFill>
                <a:latin typeface="Arial"/>
                <a:ea typeface="Arial"/>
                <a:cs typeface="Arial"/>
                <a:sym typeface="Arial"/>
              </a:rPr>
              <a:t>TRÂN TRỌNG CẢM ƠN!</a:t>
            </a:r>
            <a:endParaRPr b="1" sz="3500">
              <a:solidFill>
                <a:srgbClr val="600477"/>
              </a:solidFill>
              <a:latin typeface="Arial"/>
              <a:ea typeface="Arial"/>
              <a:cs typeface="Arial"/>
              <a:sym typeface="Arial"/>
            </a:endParaRPr>
          </a:p>
        </p:txBody>
      </p:sp>
      <p:pic>
        <p:nvPicPr>
          <p:cNvPr id="358" name="Google Shape;358;p26"/>
          <p:cNvPicPr preferRelativeResize="0"/>
          <p:nvPr/>
        </p:nvPicPr>
        <p:blipFill rotWithShape="1">
          <a:blip r:embed="rId3">
            <a:alphaModFix/>
          </a:blip>
          <a:srcRect b="0" l="0" r="0" t="0"/>
          <a:stretch/>
        </p:blipFill>
        <p:spPr>
          <a:xfrm>
            <a:off x="914871" y="675061"/>
            <a:ext cx="3777949" cy="467543"/>
          </a:xfrm>
          <a:prstGeom prst="rect">
            <a:avLst/>
          </a:prstGeom>
          <a:noFill/>
          <a:ln>
            <a:noFill/>
          </a:ln>
        </p:spPr>
      </p:pic>
      <p:sp>
        <p:nvSpPr>
          <p:cNvPr id="359" name="Google Shape;359;p26"/>
          <p:cNvSpPr txBox="1"/>
          <p:nvPr/>
        </p:nvSpPr>
        <p:spPr>
          <a:xfrm>
            <a:off x="5772553" y="2929613"/>
            <a:ext cx="5991075" cy="401347"/>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lang="vi-VN" sz="1800">
                <a:solidFill>
                  <a:schemeClr val="dk1"/>
                </a:solidFill>
                <a:latin typeface="Roboto"/>
                <a:ea typeface="Roboto"/>
                <a:cs typeface="Roboto"/>
                <a:sym typeface="Roboto"/>
              </a:rPr>
              <a:t>238 Hoàng Quốc Việt, Bắc Từ Liêm, Hà Nội</a:t>
            </a:r>
            <a:endParaRPr b="1" sz="1800">
              <a:solidFill>
                <a:schemeClr val="dk1"/>
              </a:solidFill>
              <a:latin typeface="Roboto"/>
              <a:ea typeface="Roboto"/>
              <a:cs typeface="Roboto"/>
              <a:sym typeface="Roboto"/>
            </a:endParaRPr>
          </a:p>
        </p:txBody>
      </p:sp>
      <p:sp>
        <p:nvSpPr>
          <p:cNvPr id="360" name="Google Shape;360;p26"/>
          <p:cNvSpPr txBox="1"/>
          <p:nvPr/>
        </p:nvSpPr>
        <p:spPr>
          <a:xfrm>
            <a:off x="5772553" y="3520137"/>
            <a:ext cx="3695206" cy="276999"/>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lang="vi-VN" sz="1800">
                <a:solidFill>
                  <a:schemeClr val="dk1"/>
                </a:solidFill>
                <a:latin typeface="Roboto"/>
                <a:ea typeface="Roboto"/>
                <a:cs typeface="Roboto"/>
                <a:sym typeface="Roboto"/>
              </a:rPr>
              <a:t>0968.27.6996</a:t>
            </a:r>
            <a:endParaRPr/>
          </a:p>
        </p:txBody>
      </p:sp>
      <p:sp>
        <p:nvSpPr>
          <p:cNvPr id="361" name="Google Shape;361;p26"/>
          <p:cNvSpPr txBox="1"/>
          <p:nvPr/>
        </p:nvSpPr>
        <p:spPr>
          <a:xfrm>
            <a:off x="5772553" y="4166421"/>
            <a:ext cx="4863925" cy="276999"/>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lang="vi-VN" sz="1800" u="sng">
                <a:solidFill>
                  <a:schemeClr val="dk1"/>
                </a:solidFill>
                <a:latin typeface="Roboto"/>
                <a:ea typeface="Roboto"/>
                <a:cs typeface="Roboto"/>
                <a:sym typeface="Roboto"/>
                <a:hlinkClick r:id="rId4">
                  <a:extLst>
                    <a:ext uri="{A12FA001-AC4F-418D-AE19-62706E023703}">
                      <ahyp:hlinkClr val="tx"/>
                    </a:ext>
                  </a:extLst>
                </a:hlinkClick>
              </a:rPr>
              <a:t>tuyensinh@bachkhoa-aptech.edu.vn</a:t>
            </a:r>
            <a:endParaRPr b="1" sz="1800">
              <a:solidFill>
                <a:schemeClr val="dk1"/>
              </a:solidFill>
              <a:latin typeface="Roboto"/>
              <a:ea typeface="Roboto"/>
              <a:cs typeface="Roboto"/>
              <a:sym typeface="Roboto"/>
            </a:endParaRPr>
          </a:p>
        </p:txBody>
      </p:sp>
      <p:pic>
        <p:nvPicPr>
          <p:cNvPr descr="Receiver" id="362" name="Google Shape;362;p26"/>
          <p:cNvPicPr preferRelativeResize="0"/>
          <p:nvPr/>
        </p:nvPicPr>
        <p:blipFill rotWithShape="1">
          <a:blip r:embed="rId5">
            <a:alphaModFix/>
          </a:blip>
          <a:srcRect b="0" l="0" r="0" t="0"/>
          <a:stretch/>
        </p:blipFill>
        <p:spPr>
          <a:xfrm>
            <a:off x="5104559" y="3423731"/>
            <a:ext cx="469813" cy="469812"/>
          </a:xfrm>
          <a:prstGeom prst="ellipse">
            <a:avLst/>
          </a:prstGeom>
          <a:noFill/>
          <a:ln>
            <a:noFill/>
          </a:ln>
        </p:spPr>
      </p:pic>
      <p:pic>
        <p:nvPicPr>
          <p:cNvPr descr="Envelope" id="363" name="Google Shape;363;p26"/>
          <p:cNvPicPr preferRelativeResize="0"/>
          <p:nvPr/>
        </p:nvPicPr>
        <p:blipFill rotWithShape="1">
          <a:blip r:embed="rId6">
            <a:alphaModFix/>
          </a:blip>
          <a:srcRect b="0" l="0" r="0" t="0"/>
          <a:stretch/>
        </p:blipFill>
        <p:spPr>
          <a:xfrm>
            <a:off x="5104559" y="4070014"/>
            <a:ext cx="469813" cy="469812"/>
          </a:xfrm>
          <a:prstGeom prst="ellipse">
            <a:avLst/>
          </a:prstGeom>
          <a:noFill/>
          <a:ln>
            <a:noFill/>
          </a:ln>
        </p:spPr>
      </p:pic>
      <p:pic>
        <p:nvPicPr>
          <p:cNvPr descr="User" id="364" name="Google Shape;364;p26"/>
          <p:cNvPicPr preferRelativeResize="0"/>
          <p:nvPr/>
        </p:nvPicPr>
        <p:blipFill rotWithShape="1">
          <a:blip r:embed="rId7">
            <a:alphaModFix/>
          </a:blip>
          <a:srcRect b="0" l="0" r="0" t="0"/>
          <a:stretch/>
        </p:blipFill>
        <p:spPr>
          <a:xfrm>
            <a:off x="5104559" y="2833206"/>
            <a:ext cx="469813" cy="469812"/>
          </a:xfrm>
          <a:prstGeom prst="ellipse">
            <a:avLst/>
          </a:prstGeom>
          <a:noFill/>
          <a:ln>
            <a:noFill/>
          </a:ln>
        </p:spPr>
      </p:pic>
      <p:cxnSp>
        <p:nvCxnSpPr>
          <p:cNvPr descr="decorative element" id="365" name="Google Shape;365;p26"/>
          <p:cNvCxnSpPr/>
          <p:nvPr/>
        </p:nvCxnSpPr>
        <p:spPr>
          <a:xfrm>
            <a:off x="5170080" y="3303018"/>
            <a:ext cx="4297680" cy="0"/>
          </a:xfrm>
          <a:prstGeom prst="straightConnector1">
            <a:avLst/>
          </a:prstGeom>
          <a:noFill/>
          <a:ln cap="flat" cmpd="sng" w="9525">
            <a:solidFill>
              <a:srgbClr val="7030A0"/>
            </a:solidFill>
            <a:prstDash val="dash"/>
            <a:miter lim="800000"/>
            <a:headEnd len="sm" w="sm" type="none"/>
            <a:tailEnd len="sm" w="sm" type="none"/>
          </a:ln>
        </p:spPr>
      </p:cxnSp>
      <p:cxnSp>
        <p:nvCxnSpPr>
          <p:cNvPr descr="decorative element" id="366" name="Google Shape;366;p26"/>
          <p:cNvCxnSpPr/>
          <p:nvPr/>
        </p:nvCxnSpPr>
        <p:spPr>
          <a:xfrm>
            <a:off x="5170080" y="3902174"/>
            <a:ext cx="4297680" cy="0"/>
          </a:xfrm>
          <a:prstGeom prst="straightConnector1">
            <a:avLst/>
          </a:prstGeom>
          <a:noFill/>
          <a:ln cap="flat" cmpd="sng" w="9525">
            <a:solidFill>
              <a:srgbClr val="7030A0"/>
            </a:solidFill>
            <a:prstDash val="dash"/>
            <a:miter lim="800000"/>
            <a:headEnd len="sm" w="sm" type="none"/>
            <a:tailEnd len="sm" w="sm" type="none"/>
          </a:ln>
        </p:spPr>
      </p:cxnSp>
      <p:cxnSp>
        <p:nvCxnSpPr>
          <p:cNvPr descr="decorative element" id="367" name="Google Shape;367;p26"/>
          <p:cNvCxnSpPr/>
          <p:nvPr/>
        </p:nvCxnSpPr>
        <p:spPr>
          <a:xfrm>
            <a:off x="5170080" y="4651474"/>
            <a:ext cx="4297680" cy="0"/>
          </a:xfrm>
          <a:prstGeom prst="straightConnector1">
            <a:avLst/>
          </a:prstGeom>
          <a:noFill/>
          <a:ln cap="flat" cmpd="sng" w="9525">
            <a:solidFill>
              <a:srgbClr val="7030A0"/>
            </a:solidFill>
            <a:prstDash val="dash"/>
            <a:miter lim="800000"/>
            <a:headEnd len="sm" w="sm" type="none"/>
            <a:tailEnd len="sm" w="sm" type="none"/>
          </a:ln>
        </p:spPr>
      </p:cxnSp>
      <p:cxnSp>
        <p:nvCxnSpPr>
          <p:cNvPr descr="decorative element" id="368" name="Google Shape;368;p26"/>
          <p:cNvCxnSpPr/>
          <p:nvPr/>
        </p:nvCxnSpPr>
        <p:spPr>
          <a:xfrm>
            <a:off x="5170080" y="5302637"/>
            <a:ext cx="4297680" cy="0"/>
          </a:xfrm>
          <a:prstGeom prst="straightConnector1">
            <a:avLst/>
          </a:prstGeom>
          <a:noFill/>
          <a:ln cap="flat" cmpd="sng" w="9525">
            <a:solidFill>
              <a:srgbClr val="7030A0"/>
            </a:solidFill>
            <a:prstDash val="dash"/>
            <a:miter lim="800000"/>
            <a:headEnd len="sm" w="sm" type="none"/>
            <a:tailEnd len="sm" w="sm" type="none"/>
          </a:ln>
        </p:spPr>
      </p:cxnSp>
      <p:sp>
        <p:nvSpPr>
          <p:cNvPr id="369" name="Google Shape;369;p26"/>
          <p:cNvSpPr txBox="1"/>
          <p:nvPr/>
        </p:nvSpPr>
        <p:spPr>
          <a:xfrm>
            <a:off x="5772553" y="4845294"/>
            <a:ext cx="4863925" cy="276999"/>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lang="vi-VN" sz="1800" u="sng">
                <a:solidFill>
                  <a:schemeClr val="dk1"/>
                </a:solidFill>
                <a:latin typeface="Roboto"/>
                <a:ea typeface="Roboto"/>
                <a:cs typeface="Roboto"/>
                <a:sym typeface="Roboto"/>
                <a:hlinkClick r:id="rId8">
                  <a:extLst>
                    <a:ext uri="{A12FA001-AC4F-418D-AE19-62706E023703}">
                      <ahyp:hlinkClr val="tx"/>
                    </a:ext>
                  </a:extLst>
                </a:hlinkClick>
              </a:rPr>
              <a:t>www.bachkhoa-aptech.edu.vn</a:t>
            </a:r>
            <a:endParaRPr b="1" sz="1800">
              <a:solidFill>
                <a:schemeClr val="dk1"/>
              </a:solidFill>
              <a:latin typeface="Roboto"/>
              <a:ea typeface="Roboto"/>
              <a:cs typeface="Roboto"/>
              <a:sym typeface="Roboto"/>
            </a:endParaRPr>
          </a:p>
        </p:txBody>
      </p:sp>
      <p:pic>
        <p:nvPicPr>
          <p:cNvPr descr="Káº¿t quáº£ hÃ¬nh áº£nh cho world icon PNG" id="370" name="Google Shape;370;p26"/>
          <p:cNvPicPr preferRelativeResize="0"/>
          <p:nvPr/>
        </p:nvPicPr>
        <p:blipFill rotWithShape="1">
          <a:blip r:embed="rId9">
            <a:alphaModFix/>
          </a:blip>
          <a:srcRect b="0" l="0" r="0" t="0"/>
          <a:stretch/>
        </p:blipFill>
        <p:spPr>
          <a:xfrm>
            <a:off x="5137321" y="4771421"/>
            <a:ext cx="424744" cy="424744"/>
          </a:xfrm>
          <a:prstGeom prst="rect">
            <a:avLst/>
          </a:prstGeom>
          <a:noFill/>
          <a:ln>
            <a:noFill/>
          </a:ln>
        </p:spPr>
      </p:pic>
      <p:sp>
        <p:nvSpPr>
          <p:cNvPr id="371" name="Google Shape;371;p26"/>
          <p:cNvSpPr txBox="1"/>
          <p:nvPr/>
        </p:nvSpPr>
        <p:spPr>
          <a:xfrm>
            <a:off x="4823737" y="701033"/>
            <a:ext cx="7128577" cy="3936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500"/>
              <a:buFont typeface="Arial"/>
              <a:buNone/>
            </a:pPr>
            <a:r>
              <a:rPr b="1" lang="vi-VN" sz="1500">
                <a:solidFill>
                  <a:schemeClr val="dk1"/>
                </a:solidFill>
                <a:latin typeface="Arial"/>
                <a:ea typeface="Arial"/>
                <a:cs typeface="Arial"/>
                <a:sym typeface="Arial"/>
              </a:rPr>
              <a:t>HỆ THỐNG ĐÀO TẠO CNTT QUỐC TẾ BACHKHOA - APTECH</a:t>
            </a:r>
            <a:endParaRPr/>
          </a:p>
        </p:txBody>
      </p:sp>
      <p:pic>
        <p:nvPicPr>
          <p:cNvPr id="372" name="Google Shape;372;p26"/>
          <p:cNvPicPr preferRelativeResize="0"/>
          <p:nvPr/>
        </p:nvPicPr>
        <p:blipFill rotWithShape="1">
          <a:blip r:embed="rId10">
            <a:alphaModFix/>
          </a:blip>
          <a:srcRect b="0" l="0" r="0" t="0"/>
          <a:stretch/>
        </p:blipFill>
        <p:spPr>
          <a:xfrm>
            <a:off x="786496" y="1878372"/>
            <a:ext cx="3744411" cy="3735097"/>
          </a:xfrm>
          <a:prstGeom prst="rect">
            <a:avLst/>
          </a:prstGeom>
          <a:noFill/>
          <a:ln>
            <a:noFill/>
          </a:ln>
        </p:spPr>
      </p:pic>
      <p:sp>
        <p:nvSpPr>
          <p:cNvPr id="373" name="Google Shape;373;p26"/>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374" name="Google Shape;374;p26"/>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3"/>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Giới thiệu về mảng</a:t>
            </a:r>
            <a:endParaRPr/>
          </a:p>
        </p:txBody>
      </p:sp>
      <p:sp>
        <p:nvSpPr>
          <p:cNvPr id="110" name="Google Shape;110;p3"/>
          <p:cNvSpPr txBox="1"/>
          <p:nvPr>
            <p:ph idx="1" type="body"/>
          </p:nvPr>
        </p:nvSpPr>
        <p:spPr>
          <a:xfrm>
            <a:off x="20827" y="692459"/>
            <a:ext cx="12096884" cy="2685186"/>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lang="vi-VN"/>
              <a:t>Một mảng là một tập hợp các giá trị được lưu trữ trong bộ nhớ vị trí liền kề.</a:t>
            </a:r>
            <a:endParaRPr/>
          </a:p>
          <a:p>
            <a:pPr indent="-228600" lvl="0" marL="228600" rtl="0" algn="l">
              <a:lnSpc>
                <a:spcPct val="90000"/>
              </a:lnSpc>
              <a:spcBef>
                <a:spcPts val="1000"/>
              </a:spcBef>
              <a:spcAft>
                <a:spcPts val="0"/>
              </a:spcAft>
              <a:buClr>
                <a:schemeClr val="dk1"/>
              </a:buClr>
              <a:buSzPts val="2400"/>
              <a:buChar char="•"/>
            </a:pPr>
            <a:r>
              <a:rPr lang="vi-VN"/>
              <a:t>Một mảng gồm các phần tử, mỗi phàn tử gồm một key và một value (Giá trị)</a:t>
            </a:r>
            <a:endParaRPr/>
          </a:p>
          <a:p>
            <a:pPr indent="-228600" lvl="0" marL="228600" rtl="0" algn="l">
              <a:lnSpc>
                <a:spcPct val="90000"/>
              </a:lnSpc>
              <a:spcBef>
                <a:spcPts val="1000"/>
              </a:spcBef>
              <a:spcAft>
                <a:spcPts val="0"/>
              </a:spcAft>
              <a:buClr>
                <a:schemeClr val="dk1"/>
              </a:buClr>
              <a:buSzPts val="2400"/>
              <a:buChar char="•"/>
            </a:pPr>
            <a:r>
              <a:rPr lang="vi-VN"/>
              <a:t>Trong Javascript key của mảng có thể là số hoặc là chuỗi, các giá trị không nhất thiết cùng kiểu dữ liệu</a:t>
            </a:r>
            <a:endParaRPr/>
          </a:p>
          <a:p>
            <a:pPr indent="-228600" lvl="0" marL="228600" rtl="0" algn="l">
              <a:lnSpc>
                <a:spcPct val="90000"/>
              </a:lnSpc>
              <a:spcBef>
                <a:spcPts val="1000"/>
              </a:spcBef>
              <a:spcAft>
                <a:spcPts val="0"/>
              </a:spcAft>
              <a:buClr>
                <a:schemeClr val="dk1"/>
              </a:buClr>
              <a:buSzPts val="2400"/>
              <a:buChar char="•"/>
            </a:pPr>
            <a:r>
              <a:rPr lang="vi-VN"/>
              <a:t>Truy cập giá trị phần từ mảng bằng cách xác định key của phần tử, thường sử dụng các vòng lặp để duyệt mảng</a:t>
            </a:r>
            <a:endParaRPr/>
          </a:p>
          <a:p>
            <a:pPr indent="-228600" lvl="0" marL="228600" rtl="0" algn="l">
              <a:lnSpc>
                <a:spcPct val="90000"/>
              </a:lnSpc>
              <a:spcBef>
                <a:spcPts val="1000"/>
              </a:spcBef>
              <a:spcAft>
                <a:spcPts val="0"/>
              </a:spcAft>
              <a:buClr>
                <a:schemeClr val="dk1"/>
              </a:buClr>
              <a:buSzPts val="2400"/>
              <a:buChar char="•"/>
            </a:pPr>
            <a:r>
              <a:rPr lang="vi-VN"/>
              <a:t>Mảng có thể là mảng 1 chiều hoặc mảng nhiều chiều (thường dùng mảng 2 chiều)</a:t>
            </a:r>
            <a:endParaRPr/>
          </a:p>
        </p:txBody>
      </p:sp>
      <p:sp>
        <p:nvSpPr>
          <p:cNvPr id="111" name="Google Shape;111;p3"/>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12" name="Google Shape;112;p3"/>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13" name="Google Shape;113;p3"/>
          <p:cNvPicPr preferRelativeResize="0"/>
          <p:nvPr/>
        </p:nvPicPr>
        <p:blipFill rotWithShape="1">
          <a:blip r:embed="rId3">
            <a:alphaModFix/>
          </a:blip>
          <a:srcRect b="0" l="0" r="0" t="0"/>
          <a:stretch/>
        </p:blipFill>
        <p:spPr>
          <a:xfrm>
            <a:off x="1207129" y="3913473"/>
            <a:ext cx="4333793" cy="1536352"/>
          </a:xfrm>
          <a:prstGeom prst="rect">
            <a:avLst/>
          </a:prstGeom>
          <a:noFill/>
          <a:ln>
            <a:noFill/>
          </a:ln>
        </p:spPr>
      </p:pic>
      <p:pic>
        <p:nvPicPr>
          <p:cNvPr id="114" name="Google Shape;114;p3"/>
          <p:cNvPicPr preferRelativeResize="0"/>
          <p:nvPr/>
        </p:nvPicPr>
        <p:blipFill rotWithShape="1">
          <a:blip r:embed="rId4">
            <a:alphaModFix/>
          </a:blip>
          <a:srcRect b="0" l="0" r="0" t="0"/>
          <a:stretch/>
        </p:blipFill>
        <p:spPr>
          <a:xfrm>
            <a:off x="6849987" y="3505896"/>
            <a:ext cx="3924687" cy="28146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4"/>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Khai báo mảng</a:t>
            </a:r>
            <a:endParaRPr/>
          </a:p>
        </p:txBody>
      </p:sp>
      <p:sp>
        <p:nvSpPr>
          <p:cNvPr id="120" name="Google Shape;120;p4"/>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21" name="Google Shape;121;p4"/>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22" name="Google Shape;122;p4"/>
          <p:cNvPicPr preferRelativeResize="0"/>
          <p:nvPr/>
        </p:nvPicPr>
        <p:blipFill rotWithShape="1">
          <a:blip r:embed="rId3">
            <a:alphaModFix/>
          </a:blip>
          <a:srcRect b="0" l="0" r="0" t="0"/>
          <a:stretch/>
        </p:blipFill>
        <p:spPr>
          <a:xfrm>
            <a:off x="107738" y="898525"/>
            <a:ext cx="12065644" cy="5008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5"/>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Truy cập phần tử mảng theo key</a:t>
            </a:r>
            <a:endParaRPr/>
          </a:p>
        </p:txBody>
      </p:sp>
      <p:sp>
        <p:nvSpPr>
          <p:cNvPr id="128" name="Google Shape;128;p5"/>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29" name="Google Shape;129;p5"/>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30" name="Google Shape;130;p5"/>
          <p:cNvPicPr preferRelativeResize="0"/>
          <p:nvPr/>
        </p:nvPicPr>
        <p:blipFill rotWithShape="1">
          <a:blip r:embed="rId3">
            <a:alphaModFix/>
          </a:blip>
          <a:srcRect b="0" l="0" r="0" t="0"/>
          <a:stretch/>
        </p:blipFill>
        <p:spPr>
          <a:xfrm>
            <a:off x="107738" y="766303"/>
            <a:ext cx="6673185" cy="2516400"/>
          </a:xfrm>
          <a:prstGeom prst="rect">
            <a:avLst/>
          </a:prstGeom>
          <a:noFill/>
          <a:ln>
            <a:noFill/>
          </a:ln>
        </p:spPr>
      </p:pic>
      <p:pic>
        <p:nvPicPr>
          <p:cNvPr id="131" name="Google Shape;131;p5"/>
          <p:cNvPicPr preferRelativeResize="0"/>
          <p:nvPr/>
        </p:nvPicPr>
        <p:blipFill rotWithShape="1">
          <a:blip r:embed="rId4">
            <a:alphaModFix/>
          </a:blip>
          <a:srcRect b="0" l="0" r="0" t="0"/>
          <a:stretch/>
        </p:blipFill>
        <p:spPr>
          <a:xfrm>
            <a:off x="4829560" y="3484798"/>
            <a:ext cx="7190522" cy="275502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6"/>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Duyệt mảng với vòng lặp</a:t>
            </a:r>
            <a:endParaRPr/>
          </a:p>
        </p:txBody>
      </p:sp>
      <p:sp>
        <p:nvSpPr>
          <p:cNvPr id="137" name="Google Shape;137;p6"/>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38" name="Google Shape;138;p6"/>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39" name="Google Shape;139;p6"/>
          <p:cNvPicPr preferRelativeResize="0"/>
          <p:nvPr/>
        </p:nvPicPr>
        <p:blipFill rotWithShape="1">
          <a:blip r:embed="rId3">
            <a:alphaModFix/>
          </a:blip>
          <a:srcRect b="0" l="0" r="0" t="0"/>
          <a:stretch/>
        </p:blipFill>
        <p:spPr>
          <a:xfrm>
            <a:off x="107738" y="716900"/>
            <a:ext cx="5161542" cy="2889123"/>
          </a:xfrm>
          <a:prstGeom prst="rect">
            <a:avLst/>
          </a:prstGeom>
          <a:noFill/>
          <a:ln>
            <a:noFill/>
          </a:ln>
        </p:spPr>
      </p:pic>
      <p:pic>
        <p:nvPicPr>
          <p:cNvPr id="140" name="Google Shape;140;p6"/>
          <p:cNvPicPr preferRelativeResize="0"/>
          <p:nvPr/>
        </p:nvPicPr>
        <p:blipFill rotWithShape="1">
          <a:blip r:embed="rId4">
            <a:alphaModFix/>
          </a:blip>
          <a:srcRect b="0" l="0" r="0" t="0"/>
          <a:stretch/>
        </p:blipFill>
        <p:spPr>
          <a:xfrm>
            <a:off x="6922722" y="716899"/>
            <a:ext cx="5023668" cy="3139793"/>
          </a:xfrm>
          <a:prstGeom prst="rect">
            <a:avLst/>
          </a:prstGeom>
          <a:noFill/>
          <a:ln>
            <a:noFill/>
          </a:ln>
        </p:spPr>
      </p:pic>
      <p:pic>
        <p:nvPicPr>
          <p:cNvPr id="141" name="Google Shape;141;p6"/>
          <p:cNvPicPr preferRelativeResize="0"/>
          <p:nvPr/>
        </p:nvPicPr>
        <p:blipFill rotWithShape="1">
          <a:blip r:embed="rId5">
            <a:alphaModFix/>
          </a:blip>
          <a:srcRect b="0" l="0" r="0" t="0"/>
          <a:stretch/>
        </p:blipFill>
        <p:spPr>
          <a:xfrm>
            <a:off x="3740351" y="3697895"/>
            <a:ext cx="4160881" cy="264436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7"/>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Giới thiệu về hàm trong javascript</a:t>
            </a:r>
            <a:endParaRPr/>
          </a:p>
        </p:txBody>
      </p:sp>
      <p:sp>
        <p:nvSpPr>
          <p:cNvPr id="147" name="Google Shape;147;p7"/>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48" name="Google Shape;148;p7"/>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pSp>
        <p:nvGrpSpPr>
          <p:cNvPr id="149" name="Google Shape;149;p7"/>
          <p:cNvGrpSpPr/>
          <p:nvPr/>
        </p:nvGrpSpPr>
        <p:grpSpPr>
          <a:xfrm>
            <a:off x="20827" y="991794"/>
            <a:ext cx="12096883" cy="4914359"/>
            <a:chOff x="0" y="299336"/>
            <a:chExt cx="12096883" cy="4914359"/>
          </a:xfrm>
        </p:grpSpPr>
        <p:sp>
          <p:nvSpPr>
            <p:cNvPr id="150" name="Google Shape;150;p7"/>
            <p:cNvSpPr/>
            <p:nvPr/>
          </p:nvSpPr>
          <p:spPr>
            <a:xfrm>
              <a:off x="0" y="299336"/>
              <a:ext cx="3780276" cy="2268165"/>
            </a:xfrm>
            <a:prstGeom prst="rect">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txBox="1"/>
            <p:nvPr/>
          </p:nvSpPr>
          <p:spPr>
            <a:xfrm>
              <a:off x="0" y="299336"/>
              <a:ext cx="3780276" cy="2268165"/>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b="0" i="0" lang="vi-VN" sz="2400" u="none" cap="none" strike="noStrike">
                  <a:solidFill>
                    <a:schemeClr val="lt1"/>
                  </a:solidFill>
                  <a:latin typeface="Calibri"/>
                  <a:ea typeface="Calibri"/>
                  <a:cs typeface="Calibri"/>
                  <a:sym typeface="Calibri"/>
                </a:rPr>
                <a:t>Hàm (hay còn gọi là Function) là một khối lệnh (một nhóm các lệnh) được viết để nhằm hoàn thành một nhiệm vụ nào đó.</a:t>
              </a:r>
              <a:endParaRPr/>
            </a:p>
          </p:txBody>
        </p:sp>
        <p:sp>
          <p:nvSpPr>
            <p:cNvPr id="152" name="Google Shape;152;p7"/>
            <p:cNvSpPr/>
            <p:nvPr/>
          </p:nvSpPr>
          <p:spPr>
            <a:xfrm>
              <a:off x="4158303" y="299336"/>
              <a:ext cx="3780276" cy="2268165"/>
            </a:xfrm>
            <a:prstGeom prst="rect">
              <a:avLst/>
            </a:prstGeom>
            <a:solidFill>
              <a:srgbClr val="D7785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7"/>
            <p:cNvSpPr txBox="1"/>
            <p:nvPr/>
          </p:nvSpPr>
          <p:spPr>
            <a:xfrm>
              <a:off x="4158303" y="299336"/>
              <a:ext cx="3780276" cy="2268165"/>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b="0" i="0" lang="vi-VN" sz="2400" u="none" cap="none" strike="noStrike">
                  <a:solidFill>
                    <a:schemeClr val="lt1"/>
                  </a:solidFill>
                  <a:latin typeface="Calibri"/>
                  <a:ea typeface="Calibri"/>
                  <a:cs typeface="Calibri"/>
                  <a:sym typeface="Calibri"/>
                </a:rPr>
                <a:t>Một function trong JavaScript được thực thi khi được gọi đến.</a:t>
              </a:r>
              <a:endParaRPr/>
            </a:p>
          </p:txBody>
        </p:sp>
        <p:sp>
          <p:nvSpPr>
            <p:cNvPr id="154" name="Google Shape;154;p7"/>
            <p:cNvSpPr/>
            <p:nvPr/>
          </p:nvSpPr>
          <p:spPr>
            <a:xfrm>
              <a:off x="8316607" y="299336"/>
              <a:ext cx="3780276" cy="2268165"/>
            </a:xfrm>
            <a:prstGeom prst="rect">
              <a:avLst/>
            </a:prstGeom>
            <a:solidFill>
              <a:srgbClr val="C47F6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txBox="1"/>
            <p:nvPr/>
          </p:nvSpPr>
          <p:spPr>
            <a:xfrm>
              <a:off x="8316607" y="299336"/>
              <a:ext cx="3780276" cy="2268165"/>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b="0" i="0" lang="vi-VN" sz="2400" u="none" cap="none" strike="noStrike">
                  <a:solidFill>
                    <a:schemeClr val="lt1"/>
                  </a:solidFill>
                  <a:latin typeface="Calibri"/>
                  <a:ea typeface="Calibri"/>
                  <a:cs typeface="Calibri"/>
                  <a:sym typeface="Calibri"/>
                </a:rPr>
                <a:t>Function có nhiều ưu điểm nhưng trong đó nổi bật nhất đó là: Định nghĩa một lần sử dụng lại nhiều lần giúp tiết kiệm thời gian và công sức khi lập trình.</a:t>
              </a:r>
              <a:endParaRPr/>
            </a:p>
          </p:txBody>
        </p:sp>
        <p:sp>
          <p:nvSpPr>
            <p:cNvPr id="156" name="Google Shape;156;p7"/>
            <p:cNvSpPr/>
            <p:nvPr/>
          </p:nvSpPr>
          <p:spPr>
            <a:xfrm>
              <a:off x="2079151" y="2945530"/>
              <a:ext cx="3780276" cy="2268165"/>
            </a:xfrm>
            <a:prstGeom prst="rect">
              <a:avLst/>
            </a:prstGeom>
            <a:solidFill>
              <a:srgbClr val="B38E8A"/>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txBox="1"/>
            <p:nvPr/>
          </p:nvSpPr>
          <p:spPr>
            <a:xfrm>
              <a:off x="2079151" y="2945530"/>
              <a:ext cx="3780276" cy="2268165"/>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b="0" i="0" lang="vi-VN" sz="2400" u="none" cap="none" strike="noStrike">
                  <a:solidFill>
                    <a:schemeClr val="lt1"/>
                  </a:solidFill>
                  <a:latin typeface="Calibri"/>
                  <a:ea typeface="Calibri"/>
                  <a:cs typeface="Calibri"/>
                  <a:sym typeface="Calibri"/>
                </a:rPr>
                <a:t>truyền bất cứ tham số nào cho nó (có thể nhiều hơn, có thể ít hơn) mà không bị lỗi biên dịch, và </a:t>
              </a:r>
              <a:endParaRPr/>
            </a:p>
          </p:txBody>
        </p:sp>
        <p:sp>
          <p:nvSpPr>
            <p:cNvPr id="158" name="Google Shape;158;p7"/>
            <p:cNvSpPr/>
            <p:nvPr/>
          </p:nvSpPr>
          <p:spPr>
            <a:xfrm>
              <a:off x="6237455" y="2945530"/>
              <a:ext cx="3780276" cy="2268165"/>
            </a:xfrm>
            <a:prstGeom prst="rect">
              <a:avLst/>
            </a:prstGeom>
            <a:solidFill>
              <a:srgbClr val="A4A4A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txBox="1"/>
            <p:nvPr/>
          </p:nvSpPr>
          <p:spPr>
            <a:xfrm>
              <a:off x="6237455" y="2945530"/>
              <a:ext cx="3780276" cy="2268165"/>
            </a:xfrm>
            <a:prstGeom prst="rect">
              <a:avLst/>
            </a:prstGeom>
            <a:noFill/>
            <a:ln>
              <a:noFill/>
            </a:ln>
          </p:spPr>
          <p:txBody>
            <a:bodyPr anchorCtr="0" anchor="ctr" bIns="91425" lIns="91425" spcFirstLastPara="1" rIns="91425" wrap="square" tIns="91425">
              <a:noAutofit/>
            </a:bodyPr>
            <a:lstStyle/>
            <a:p>
              <a:pPr indent="0" lvl="0" marL="0" marR="0" rtl="0" algn="ctr">
                <a:lnSpc>
                  <a:spcPct val="90000"/>
                </a:lnSpc>
                <a:spcBef>
                  <a:spcPts val="0"/>
                </a:spcBef>
                <a:spcAft>
                  <a:spcPts val="0"/>
                </a:spcAft>
                <a:buClr>
                  <a:schemeClr val="lt1"/>
                </a:buClr>
                <a:buSzPts val="2400"/>
                <a:buFont typeface="Calibri"/>
                <a:buNone/>
              </a:pPr>
              <a:r>
                <a:rPr b="0" i="0" lang="vi-VN" sz="2400" u="none" cap="none" strike="noStrike">
                  <a:solidFill>
                    <a:schemeClr val="lt1"/>
                  </a:solidFill>
                  <a:latin typeface="Calibri"/>
                  <a:ea typeface="Calibri"/>
                  <a:cs typeface="Calibri"/>
                  <a:sym typeface="Calibri"/>
                </a:rPr>
                <a:t>Javascript cung cấp các hàm xây dựng sẵn và người dùng cũng có thể định nghĩa thêm hàm mới</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8"/>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Hàm xây dựng sẵn</a:t>
            </a:r>
            <a:endParaRPr/>
          </a:p>
        </p:txBody>
      </p:sp>
      <p:sp>
        <p:nvSpPr>
          <p:cNvPr id="165" name="Google Shape;165;p8"/>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66" name="Google Shape;166;p8"/>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grpSp>
        <p:nvGrpSpPr>
          <p:cNvPr id="167" name="Google Shape;167;p8"/>
          <p:cNvGrpSpPr/>
          <p:nvPr/>
        </p:nvGrpSpPr>
        <p:grpSpPr>
          <a:xfrm>
            <a:off x="20827" y="707306"/>
            <a:ext cx="12096884" cy="810809"/>
            <a:chOff x="0" y="14848"/>
            <a:chExt cx="12096884" cy="810809"/>
          </a:xfrm>
        </p:grpSpPr>
        <p:sp>
          <p:nvSpPr>
            <p:cNvPr id="168" name="Google Shape;168;p8"/>
            <p:cNvSpPr/>
            <p:nvPr/>
          </p:nvSpPr>
          <p:spPr>
            <a:xfrm>
              <a:off x="0" y="14848"/>
              <a:ext cx="12096884" cy="810809"/>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8"/>
            <p:cNvSpPr txBox="1"/>
            <p:nvPr/>
          </p:nvSpPr>
          <p:spPr>
            <a:xfrm>
              <a:off x="39580" y="54428"/>
              <a:ext cx="12017724" cy="731649"/>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vi-VN" sz="2100" u="none" cap="none" strike="noStrike">
                  <a:solidFill>
                    <a:schemeClr val="lt1"/>
                  </a:solidFill>
                  <a:latin typeface="Calibri"/>
                  <a:ea typeface="Calibri"/>
                  <a:cs typeface="Calibri"/>
                  <a:sym typeface="Calibri"/>
                </a:rPr>
                <a:t>Javascript cung cấp rất nhiều hàm để sử dụng nhanh vơi mỗi một hàm sẽ có mục đích cụ thể, sau đây là một số hàm</a:t>
              </a:r>
              <a:endParaRPr/>
            </a:p>
          </p:txBody>
        </p:sp>
      </p:grpSp>
      <p:graphicFrame>
        <p:nvGraphicFramePr>
          <p:cNvPr id="170" name="Google Shape;170;p8"/>
          <p:cNvGraphicFramePr/>
          <p:nvPr/>
        </p:nvGraphicFramePr>
        <p:xfrm>
          <a:off x="272093" y="1661215"/>
          <a:ext cx="3000000" cy="3000000"/>
        </p:xfrm>
        <a:graphic>
          <a:graphicData uri="http://schemas.openxmlformats.org/drawingml/2006/table">
            <a:tbl>
              <a:tblPr bandRow="1" firstRow="1">
                <a:noFill/>
                <a:tableStyleId>{F992A506-9DE9-445F-A833-4BBD9FBCAFE3}</a:tableStyleId>
              </a:tblPr>
              <a:tblGrid>
                <a:gridCol w="1769775"/>
                <a:gridCol w="9824575"/>
              </a:tblGrid>
              <a:tr h="370850">
                <a:tc>
                  <a:txBody>
                    <a:bodyPr/>
                    <a:lstStyle/>
                    <a:p>
                      <a:pPr indent="0" lvl="0" marL="0" marR="0" rtl="0" algn="l">
                        <a:spcBef>
                          <a:spcPts val="0"/>
                        </a:spcBef>
                        <a:spcAft>
                          <a:spcPts val="0"/>
                        </a:spcAft>
                        <a:buNone/>
                      </a:pPr>
                      <a:r>
                        <a:rPr lang="vi-VN" sz="1800" u="none" cap="none" strike="noStrike"/>
                        <a:t>Tên hàm</a:t>
                      </a:r>
                      <a:endParaRPr/>
                    </a:p>
                  </a:txBody>
                  <a:tcPr marT="45725" marB="45725" marR="91450" marL="91450"/>
                </a:tc>
                <a:tc>
                  <a:txBody>
                    <a:bodyPr/>
                    <a:lstStyle/>
                    <a:p>
                      <a:pPr indent="0" lvl="0" marL="0" marR="0" rtl="0" algn="l">
                        <a:spcBef>
                          <a:spcPts val="0"/>
                        </a:spcBef>
                        <a:spcAft>
                          <a:spcPts val="0"/>
                        </a:spcAft>
                        <a:buNone/>
                      </a:pPr>
                      <a:r>
                        <a:rPr lang="vi-VN" sz="1800"/>
                        <a:t>Chức năng</a:t>
                      </a:r>
                      <a:endParaRPr/>
                    </a:p>
                  </a:txBody>
                  <a:tcPr marT="45725" marB="45725" marR="91450" marL="91450"/>
                </a:tc>
              </a:tr>
              <a:tr h="370850">
                <a:tc>
                  <a:txBody>
                    <a:bodyPr/>
                    <a:lstStyle/>
                    <a:p>
                      <a:pPr indent="0" lvl="0" marL="0" marR="0" rtl="0" algn="l">
                        <a:spcBef>
                          <a:spcPts val="0"/>
                        </a:spcBef>
                        <a:spcAft>
                          <a:spcPts val="0"/>
                        </a:spcAft>
                        <a:buNone/>
                      </a:pPr>
                      <a:r>
                        <a:rPr b="1" lang="vi-VN" sz="1800"/>
                        <a:t>alert()</a:t>
                      </a:r>
                      <a:endParaRPr/>
                    </a:p>
                  </a:txBody>
                  <a:tcPr marT="45725" marB="45725" marR="91450" marL="91450"/>
                </a:tc>
                <a:tc>
                  <a:txBody>
                    <a:bodyPr/>
                    <a:lstStyle/>
                    <a:p>
                      <a:pPr indent="0" lvl="0" marL="0" marR="0" rtl="0" algn="l">
                        <a:spcBef>
                          <a:spcPts val="0"/>
                        </a:spcBef>
                        <a:spcAft>
                          <a:spcPts val="0"/>
                        </a:spcAft>
                        <a:buNone/>
                      </a:pPr>
                      <a:r>
                        <a:rPr lang="vi-VN" sz="1800"/>
                        <a:t>Hiển thị thông báo hộp thoại</a:t>
                      </a:r>
                      <a:endParaRPr/>
                    </a:p>
                  </a:txBody>
                  <a:tcPr marT="45725" marB="45725" marR="91450" marL="91450"/>
                </a:tc>
              </a:tr>
              <a:tr h="370850">
                <a:tc>
                  <a:txBody>
                    <a:bodyPr/>
                    <a:lstStyle/>
                    <a:p>
                      <a:pPr indent="0" lvl="0" marL="0" marR="0" rtl="0" algn="l">
                        <a:spcBef>
                          <a:spcPts val="0"/>
                        </a:spcBef>
                        <a:spcAft>
                          <a:spcPts val="0"/>
                        </a:spcAft>
                        <a:buNone/>
                      </a:pPr>
                      <a:r>
                        <a:rPr b="1" lang="vi-VN" sz="1800"/>
                        <a:t>Console.log()</a:t>
                      </a:r>
                      <a:endParaRPr/>
                    </a:p>
                  </a:txBody>
                  <a:tcPr marT="45725" marB="45725" marR="91450" marL="91450"/>
                </a:tc>
                <a:tc>
                  <a:txBody>
                    <a:bodyPr/>
                    <a:lstStyle/>
                    <a:p>
                      <a:pPr indent="0" lvl="0" marL="0" marR="0" rtl="0" algn="l">
                        <a:spcBef>
                          <a:spcPts val="0"/>
                        </a:spcBef>
                        <a:spcAft>
                          <a:spcPts val="0"/>
                        </a:spcAft>
                        <a:buNone/>
                      </a:pPr>
                      <a:r>
                        <a:rPr lang="vi-VN" sz="1800"/>
                        <a:t>In ra cấu kết quả dươi màn hình console của trình duyệt, thường dùng khi bug code</a:t>
                      </a:r>
                      <a:endParaRPr/>
                    </a:p>
                  </a:txBody>
                  <a:tcPr marT="45725" marB="45725" marR="91450" marL="91450"/>
                </a:tc>
              </a:tr>
              <a:tr h="370850">
                <a:tc>
                  <a:txBody>
                    <a:bodyPr/>
                    <a:lstStyle/>
                    <a:p>
                      <a:pPr indent="0" lvl="0" marL="0" marR="0" rtl="0" algn="l">
                        <a:spcBef>
                          <a:spcPts val="0"/>
                        </a:spcBef>
                        <a:spcAft>
                          <a:spcPts val="0"/>
                        </a:spcAft>
                        <a:buNone/>
                      </a:pPr>
                      <a:r>
                        <a:rPr b="1" lang="vi-VN" sz="1800"/>
                        <a:t>prompt()</a:t>
                      </a:r>
                      <a:endParaRPr/>
                    </a:p>
                  </a:txBody>
                  <a:tcPr marT="45725" marB="45725" marR="91450" marL="91450"/>
                </a:tc>
                <a:tc>
                  <a:txBody>
                    <a:bodyPr/>
                    <a:lstStyle/>
                    <a:p>
                      <a:pPr indent="0" lvl="0" marL="0" marR="0" rtl="0" algn="l">
                        <a:spcBef>
                          <a:spcPts val="0"/>
                        </a:spcBef>
                        <a:spcAft>
                          <a:spcPts val="0"/>
                        </a:spcAft>
                        <a:buNone/>
                      </a:pPr>
                      <a:r>
                        <a:rPr lang="vi-VN" sz="1800"/>
                        <a:t>Hộp thoại cho phép nhập từ bàn phím</a:t>
                      </a:r>
                      <a:endParaRPr/>
                    </a:p>
                  </a:txBody>
                  <a:tcPr marT="45725" marB="45725" marR="91450" marL="91450"/>
                </a:tc>
              </a:tr>
              <a:tr h="370850">
                <a:tc>
                  <a:txBody>
                    <a:bodyPr/>
                    <a:lstStyle/>
                    <a:p>
                      <a:pPr indent="0" lvl="0" marL="0" marR="0" rtl="0" algn="l">
                        <a:spcBef>
                          <a:spcPts val="0"/>
                        </a:spcBef>
                        <a:spcAft>
                          <a:spcPts val="0"/>
                        </a:spcAft>
                        <a:buNone/>
                      </a:pPr>
                      <a:r>
                        <a:rPr b="1" lang="vi-VN" sz="1800"/>
                        <a:t>parseInt()</a:t>
                      </a:r>
                      <a:endParaRPr/>
                    </a:p>
                  </a:txBody>
                  <a:tcPr marT="45725" marB="45725" marR="91450" marL="91450"/>
                </a:tc>
                <a:tc>
                  <a:txBody>
                    <a:bodyPr/>
                    <a:lstStyle/>
                    <a:p>
                      <a:pPr indent="0" lvl="0" marL="0" marR="0" rtl="0" algn="l">
                        <a:spcBef>
                          <a:spcPts val="0"/>
                        </a:spcBef>
                        <a:spcAft>
                          <a:spcPts val="0"/>
                        </a:spcAft>
                        <a:buNone/>
                      </a:pPr>
                      <a:r>
                        <a:rPr lang="vi-VN" sz="1800"/>
                        <a:t>Chuyển đổi kiểu dữ liệu về số nguyên int</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Calibri"/>
                        <a:buNone/>
                      </a:pPr>
                      <a:r>
                        <a:rPr b="1" lang="vi-VN" sz="1800"/>
                        <a:t>parseFloat()</a:t>
                      </a:r>
                      <a:endParaRPr/>
                    </a:p>
                  </a:txBody>
                  <a:tcPr marT="45725" marB="45725" marR="91450" marL="91450"/>
                </a:tc>
                <a:tc>
                  <a:txBody>
                    <a:bodyPr/>
                    <a:lstStyle/>
                    <a:p>
                      <a:pPr indent="0" lvl="0" marL="0" marR="0" rtl="0" algn="l">
                        <a:spcBef>
                          <a:spcPts val="0"/>
                        </a:spcBef>
                        <a:spcAft>
                          <a:spcPts val="0"/>
                        </a:spcAft>
                        <a:buNone/>
                      </a:pPr>
                      <a:r>
                        <a:rPr lang="vi-VN" sz="1800"/>
                        <a:t>Chuyển đổi kiểu dữ sang float</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Calibri"/>
                        <a:buNone/>
                      </a:pPr>
                      <a:r>
                        <a:rPr b="1" lang="vi-VN" sz="1800"/>
                        <a:t>confirm()</a:t>
                      </a:r>
                      <a:endParaRPr b="1" sz="1800"/>
                    </a:p>
                  </a:txBody>
                  <a:tcPr marT="45725" marB="45725" marR="91450" marL="91450"/>
                </a:tc>
                <a:tc>
                  <a:txBody>
                    <a:bodyPr/>
                    <a:lstStyle/>
                    <a:p>
                      <a:pPr indent="0" lvl="0" marL="0" marR="0" rtl="0" algn="l">
                        <a:spcBef>
                          <a:spcPts val="0"/>
                        </a:spcBef>
                        <a:spcAft>
                          <a:spcPts val="0"/>
                        </a:spcAft>
                        <a:buNone/>
                      </a:pPr>
                      <a:r>
                        <a:rPr lang="vi-VN" sz="1800"/>
                        <a:t>Hiển thị hộp thoại hỏi yes – no</a:t>
                      </a:r>
                      <a:endParaRPr sz="1800"/>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Calibri"/>
                        <a:buNone/>
                      </a:pPr>
                      <a:r>
                        <a:rPr b="1" lang="vi-VN" sz="1800"/>
                        <a:t>setTimeout()</a:t>
                      </a:r>
                      <a:endParaRPr b="1" sz="1800"/>
                    </a:p>
                  </a:txBody>
                  <a:tcPr marT="45725" marB="45725" marR="91450" marL="91450"/>
                </a:tc>
                <a:tc>
                  <a:txBody>
                    <a:bodyPr/>
                    <a:lstStyle/>
                    <a:p>
                      <a:pPr indent="0" lvl="0" marL="0" marR="0" rtl="0" algn="l">
                        <a:spcBef>
                          <a:spcPts val="0"/>
                        </a:spcBef>
                        <a:spcAft>
                          <a:spcPts val="0"/>
                        </a:spcAft>
                        <a:buNone/>
                      </a:pPr>
                      <a:r>
                        <a:rPr lang="vi-VN" sz="1800"/>
                        <a:t>dùng để thiết lập một hàm nào đó sẽ được thực thi  sau một khoảng thời gian xác định.</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Calibri"/>
                        <a:buNone/>
                      </a:pPr>
                      <a:r>
                        <a:rPr b="1" lang="vi-VN" sz="1800"/>
                        <a:t>clearTimeout()</a:t>
                      </a:r>
                      <a:endParaRPr/>
                    </a:p>
                  </a:txBody>
                  <a:tcPr marT="45725" marB="45725" marR="91450" marL="91450"/>
                </a:tc>
                <a:tc>
                  <a:txBody>
                    <a:bodyPr/>
                    <a:lstStyle/>
                    <a:p>
                      <a:pPr indent="0" lvl="0" marL="0" marR="0" rtl="0" algn="l">
                        <a:spcBef>
                          <a:spcPts val="0"/>
                        </a:spcBef>
                        <a:spcAft>
                          <a:spcPts val="0"/>
                        </a:spcAft>
                        <a:buNone/>
                      </a:pPr>
                      <a:r>
                        <a:rPr lang="vi-VN" sz="1800"/>
                        <a:t>dùng để kết thúc việc thực thi của hàm được thiết lập trong phương thức setTimeout()</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Calibri"/>
                        <a:buNone/>
                      </a:pPr>
                      <a:r>
                        <a:rPr b="1" lang="vi-VN" sz="1800"/>
                        <a:t>setInterval()</a:t>
                      </a:r>
                      <a:endParaRPr/>
                    </a:p>
                  </a:txBody>
                  <a:tcPr marT="45725" marB="45725" marR="91450" marL="91450"/>
                </a:tc>
                <a:tc>
                  <a:txBody>
                    <a:bodyPr/>
                    <a:lstStyle/>
                    <a:p>
                      <a:pPr indent="0" lvl="0" marL="0" marR="0" rtl="0" algn="l">
                        <a:spcBef>
                          <a:spcPts val="0"/>
                        </a:spcBef>
                        <a:spcAft>
                          <a:spcPts val="0"/>
                        </a:spcAft>
                        <a:buNone/>
                      </a:pPr>
                      <a:r>
                        <a:rPr lang="vi-VN" sz="1800"/>
                        <a:t>dùng để thiết lập một hàm nào đó sẽ được thực thi  sau một khoảng thời gian xác định và hành động này được lập lại mãi mãi</a:t>
                      </a:r>
                      <a:endParaRPr/>
                    </a:p>
                  </a:txBody>
                  <a:tcPr marT="45725" marB="45725" marR="91450" marL="91450"/>
                </a:tc>
              </a:tr>
              <a:tr h="370850">
                <a:tc>
                  <a:txBody>
                    <a:bodyPr/>
                    <a:lstStyle/>
                    <a:p>
                      <a:pPr indent="0" lvl="0" marL="0" marR="0" rtl="0" algn="l">
                        <a:lnSpc>
                          <a:spcPct val="100000"/>
                        </a:lnSpc>
                        <a:spcBef>
                          <a:spcPts val="0"/>
                        </a:spcBef>
                        <a:spcAft>
                          <a:spcPts val="0"/>
                        </a:spcAft>
                        <a:buClr>
                          <a:schemeClr val="dk1"/>
                        </a:buClr>
                        <a:buSzPts val="1800"/>
                        <a:buFont typeface="Calibri"/>
                        <a:buNone/>
                      </a:pPr>
                      <a:r>
                        <a:rPr b="1" lang="vi-VN" sz="1800"/>
                        <a:t>clearInterval()</a:t>
                      </a:r>
                      <a:endParaRPr/>
                    </a:p>
                  </a:txBody>
                  <a:tcPr marT="45725" marB="45725" marR="91450" marL="91450"/>
                </a:tc>
                <a:tc>
                  <a:txBody>
                    <a:bodyPr/>
                    <a:lstStyle/>
                    <a:p>
                      <a:pPr indent="0" lvl="0" marL="0" marR="0" rtl="0" algn="l">
                        <a:spcBef>
                          <a:spcPts val="0"/>
                        </a:spcBef>
                        <a:spcAft>
                          <a:spcPts val="0"/>
                        </a:spcAft>
                        <a:buNone/>
                      </a:pPr>
                      <a:r>
                        <a:rPr lang="vi-VN" sz="1800"/>
                        <a:t>dùng để kết thúc việc thực thi lập lại của hàm được thiết lập trong phương thức setInterval()</a:t>
                      </a:r>
                      <a:endParaRPr/>
                    </a:p>
                  </a:txBody>
                  <a:tcPr marT="45725" marB="45725" marR="91450" marL="91450"/>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9"/>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vi-VN"/>
              <a:t>Phương thức alert()</a:t>
            </a:r>
            <a:endParaRPr/>
          </a:p>
        </p:txBody>
      </p:sp>
      <p:sp>
        <p:nvSpPr>
          <p:cNvPr id="176" name="Google Shape;176;p9"/>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b="1" lang="vi-VN"/>
              <a:t>alert():  </a:t>
            </a:r>
            <a:r>
              <a:rPr lang="vi-VN"/>
              <a:t>Phương thức alert() hiển thị hộp cảnh báo với thông báo được chỉ định và nút OK.</a:t>
            </a:r>
            <a:endParaRPr/>
          </a:p>
          <a:p>
            <a:pPr indent="-228600" lvl="0" marL="228600" rtl="0" algn="l">
              <a:lnSpc>
                <a:spcPct val="90000"/>
              </a:lnSpc>
              <a:spcBef>
                <a:spcPts val="1000"/>
              </a:spcBef>
              <a:spcAft>
                <a:spcPts val="0"/>
              </a:spcAft>
              <a:buClr>
                <a:schemeClr val="dk1"/>
              </a:buClr>
              <a:buSzPts val="2400"/>
              <a:buChar char="•"/>
            </a:pPr>
            <a:r>
              <a:rPr lang="vi-VN"/>
              <a:t>Nó thường được sử dụng nếu bạn muốn thông tin đến với người dùng.</a:t>
            </a:r>
            <a:endParaRPr/>
          </a:p>
          <a:p>
            <a:pPr indent="-228600" lvl="0" marL="228600" rtl="0" algn="l">
              <a:lnSpc>
                <a:spcPct val="90000"/>
              </a:lnSpc>
              <a:spcBef>
                <a:spcPts val="1000"/>
              </a:spcBef>
              <a:spcAft>
                <a:spcPts val="0"/>
              </a:spcAft>
              <a:buClr>
                <a:schemeClr val="dk1"/>
              </a:buClr>
              <a:buSzPts val="2400"/>
              <a:buChar char="•"/>
            </a:pPr>
            <a:r>
              <a:rPr lang="vi-VN"/>
              <a:t>Nó ngăn người dùng truy cập các thành phần khác của trang web cho tới khi nó được đóng lại</a:t>
            </a:r>
            <a:endParaRPr/>
          </a:p>
        </p:txBody>
      </p:sp>
      <p:sp>
        <p:nvSpPr>
          <p:cNvPr id="177" name="Google Shape;177;p9"/>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vi-VN"/>
              <a:t>Thiết kế Web với HTML5 - CSS3 - JAVASCRIPT</a:t>
            </a:r>
            <a:endParaRPr/>
          </a:p>
        </p:txBody>
      </p:sp>
      <p:sp>
        <p:nvSpPr>
          <p:cNvPr id="178" name="Google Shape;178;p9"/>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vi-VN"/>
              <a:t>‹#›</a:t>
            </a:fld>
            <a:endParaRPr/>
          </a:p>
        </p:txBody>
      </p:sp>
      <p:pic>
        <p:nvPicPr>
          <p:cNvPr id="179" name="Google Shape;179;p9"/>
          <p:cNvPicPr preferRelativeResize="0"/>
          <p:nvPr/>
        </p:nvPicPr>
        <p:blipFill rotWithShape="1">
          <a:blip r:embed="rId3">
            <a:alphaModFix/>
          </a:blip>
          <a:srcRect b="0" l="0" r="0" t="0"/>
          <a:stretch/>
        </p:blipFill>
        <p:spPr>
          <a:xfrm>
            <a:off x="474068" y="3652876"/>
            <a:ext cx="6155375" cy="1246910"/>
          </a:xfrm>
          <a:prstGeom prst="rect">
            <a:avLst/>
          </a:prstGeom>
          <a:noFill/>
          <a:ln>
            <a:noFill/>
          </a:ln>
        </p:spPr>
      </p:pic>
      <p:pic>
        <p:nvPicPr>
          <p:cNvPr id="180" name="Google Shape;180;p9"/>
          <p:cNvPicPr preferRelativeResize="0"/>
          <p:nvPr/>
        </p:nvPicPr>
        <p:blipFill rotWithShape="1">
          <a:blip r:embed="rId4">
            <a:alphaModFix/>
          </a:blip>
          <a:srcRect b="0" l="0" r="0" t="0"/>
          <a:stretch/>
        </p:blipFill>
        <p:spPr>
          <a:xfrm>
            <a:off x="7781278" y="3175146"/>
            <a:ext cx="2926334" cy="22023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2018-01-11T08:27:42Z</dcterms:created>
  <dc:creator>Huy Dang</dc:creator>
</cp:coreProperties>
</file>